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63" r:id="rId3"/>
    <p:sldId id="264" r:id="rId4"/>
    <p:sldId id="265" r:id="rId5"/>
    <p:sldId id="266" r:id="rId6"/>
    <p:sldId id="282" r:id="rId7"/>
    <p:sldId id="267" r:id="rId8"/>
    <p:sldId id="283" r:id="rId9"/>
    <p:sldId id="268" r:id="rId10"/>
    <p:sldId id="272" r:id="rId11"/>
    <p:sldId id="273" r:id="rId12"/>
    <p:sldId id="280" r:id="rId13"/>
    <p:sldId id="281" r:id="rId14"/>
    <p:sldId id="269" r:id="rId15"/>
    <p:sldId id="270" r:id="rId16"/>
    <p:sldId id="271"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1E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89445" autoAdjust="0"/>
  </p:normalViewPr>
  <p:slideViewPr>
    <p:cSldViewPr>
      <p:cViewPr varScale="1">
        <p:scale>
          <a:sx n="114" d="100"/>
          <a:sy n="114" d="100"/>
        </p:scale>
        <p:origin x="156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4B18E-7E33-425C-94FD-79A37D78F12D}" type="datetimeFigureOut">
              <a:rPr lang="en-US" smtClean="0"/>
              <a:pPr/>
              <a:t>10/20/2021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8D995-E73A-4FE5-B95A-606B20E10FA6}" type="slidenum">
              <a:rPr lang="en-US" smtClean="0"/>
              <a:pPr/>
              <a:t>‹#›</a:t>
            </a:fld>
            <a:endParaRPr lang="en-US" dirty="0"/>
          </a:p>
        </p:txBody>
      </p:sp>
    </p:spTree>
    <p:extLst>
      <p:ext uri="{BB962C8B-B14F-4D97-AF65-F5344CB8AC3E}">
        <p14:creationId xmlns:p14="http://schemas.microsoft.com/office/powerpoint/2010/main" val="1768847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58D995-E73A-4FE5-B95A-606B20E10FA6}" type="slidenum">
              <a:rPr lang="en-US" smtClean="0"/>
              <a:pPr/>
              <a:t>1</a:t>
            </a:fld>
            <a:endParaRPr lang="en-US" dirty="0"/>
          </a:p>
        </p:txBody>
      </p:sp>
    </p:spTree>
    <p:extLst>
      <p:ext uri="{BB962C8B-B14F-4D97-AF65-F5344CB8AC3E}">
        <p14:creationId xmlns:p14="http://schemas.microsoft.com/office/powerpoint/2010/main" val="49303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Exo" pitchFamily="2" charset="0"/>
              </a:rPr>
              <a:t>The aim of</a:t>
            </a:r>
            <a:r>
              <a:rPr lang="en-US" baseline="0" dirty="0">
                <a:latin typeface="Exo" pitchFamily="2" charset="0"/>
              </a:rPr>
              <a:t> implementing perimeter security is that it helps in keeping unauthorized personnel away from the facility. Using layered defense approach makes it difficult for criminals to gain access to a valuable assets.</a:t>
            </a:r>
          </a:p>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Exo" pitchFamily="2" charset="0"/>
                <a:ea typeface="ＭＳ Ｐゴシック" pitchFamily="30" charset="-128"/>
                <a:cs typeface="ＭＳ Ｐゴシック" pitchFamily="30" charset="-128"/>
              </a:rPr>
              <a:t>Be sure attendees know how to contact you.  We also recommend you hand out business cards and perhaps even a newsletter or fact sheet with additional information, including your contact info.</a:t>
            </a:r>
          </a:p>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F41BECCC-6810-4D87-84CD-8840B519C141}"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Exo" pitchFamily="2" charset="0"/>
              </a:rPr>
              <a:t>Most of</a:t>
            </a:r>
            <a:r>
              <a:rPr lang="en-US" baseline="0" dirty="0">
                <a:latin typeface="Exo" pitchFamily="2" charset="0"/>
              </a:rPr>
              <a:t> us think that cyber attacks are the only risk our information will face, but physical security is also a source of risk. </a:t>
            </a:r>
          </a:p>
          <a:p>
            <a:r>
              <a:rPr lang="en-US" baseline="0" dirty="0">
                <a:latin typeface="Exo" pitchFamily="2" charset="0"/>
              </a:rPr>
              <a:t>Even though physical attacks are rare but they have a huge damaging effect. </a:t>
            </a:r>
            <a:endParaRPr lang="en-US" dirty="0">
              <a:latin typeface="Exo" pitchFamily="2" charset="0"/>
            </a:endParaRPr>
          </a:p>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Exo" pitchFamily="2" charset="0"/>
              </a:rPr>
              <a:t>You can have an Antivirus and a firewall and</a:t>
            </a:r>
            <a:r>
              <a:rPr lang="en-US" baseline="0" dirty="0">
                <a:latin typeface="Exo" pitchFamily="2" charset="0"/>
              </a:rPr>
              <a:t> an IDS and an encrypted hard-drive and 12 character alphanumeric password, but if you leave your desk drawers unlocked that contains sensitive documents, or if you leave your printouts with privileged information unattended on the common printer,  it only takes a few seconds for a determined attacker to bypass your million dollar digital security measures and get access to your valuable information.</a:t>
            </a:r>
          </a:p>
          <a:p>
            <a:endParaRPr lang="en-US" baseline="0" dirty="0">
              <a:latin typeface="Exo" pitchFamily="2" charset="0"/>
            </a:endParaRPr>
          </a:p>
          <a:p>
            <a:endParaRPr lang="en-US" dirty="0">
              <a:latin typeface="Exo" pitchFamily="2" charset="0"/>
            </a:endParaRPr>
          </a:p>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Exo" pitchFamily="2" charset="0"/>
              </a:rPr>
              <a:t>You think you are safe, think again!</a:t>
            </a:r>
          </a:p>
          <a:p>
            <a:endParaRPr lang="en-US" dirty="0">
              <a:latin typeface="Exo" pitchFamily="2" charset="0"/>
            </a:endParaRPr>
          </a:p>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Exo" pitchFamily="2" charset="0"/>
              </a:rPr>
              <a:t>Your trash contains a goldmine of information for someone who is really looking for it. Think of the half-printed and discolored papers you discard without shredding. They</a:t>
            </a:r>
            <a:r>
              <a:rPr lang="en-US" baseline="0" dirty="0">
                <a:latin typeface="Exo" pitchFamily="2" charset="0"/>
              </a:rPr>
              <a:t> might not have printed correctly, but an attacker is usually not so interested in the aesthetics.</a:t>
            </a:r>
          </a:p>
        </p:txBody>
      </p:sp>
      <p:sp>
        <p:nvSpPr>
          <p:cNvPr id="4" name="Slide Number Placeholder 3"/>
          <p:cNvSpPr>
            <a:spLocks noGrp="1"/>
          </p:cNvSpPr>
          <p:nvPr>
            <p:ph type="sldNum" sz="quarter" idx="10"/>
          </p:nvPr>
        </p:nvSpPr>
        <p:spPr/>
        <p:txBody>
          <a:bodyPr/>
          <a:lstStyle/>
          <a:p>
            <a:fld id="{58BB350B-A157-445B-B9D5-D28B6533DBA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Shred</a:t>
            </a:r>
            <a:r>
              <a:rPr lang="en-US" baseline="0" dirty="0"/>
              <a:t> your documents with privileged information manually or using a shredder before you discard it. It also includes physically destroying CDs in a shredder. Think of how often you discard a CDR or DVD / DVD-R without physically destroying it simply because it does not work anymore.</a:t>
            </a:r>
          </a:p>
          <a:p>
            <a:endParaRPr lang="en-US" baseline="0" dirty="0"/>
          </a:p>
          <a:p>
            <a:r>
              <a:rPr lang="en-US" baseline="0" dirty="0"/>
              <a:t>If it has any valuable information, it is highly recommend to use a shredder to dispose the CDs / DVDs</a:t>
            </a:r>
            <a:endParaRPr lang="en-US" dirty="0"/>
          </a:p>
        </p:txBody>
      </p:sp>
      <p:sp>
        <p:nvSpPr>
          <p:cNvPr id="4" name="Slide Number Placeholder 3"/>
          <p:cNvSpPr>
            <a:spLocks noGrp="1"/>
          </p:cNvSpPr>
          <p:nvPr>
            <p:ph type="sldNum" sz="quarter" idx="10"/>
          </p:nvPr>
        </p:nvSpPr>
        <p:spPr/>
        <p:txBody>
          <a:bodyPr/>
          <a:lstStyle/>
          <a:p>
            <a:fld id="{B958D995-E73A-4FE5-B95A-606B20E10FA6}" type="slidenum">
              <a:rPr lang="en-US" smtClean="0"/>
              <a:pPr/>
              <a:t>6</a:t>
            </a:fld>
            <a:endParaRPr lang="en-US" dirty="0"/>
          </a:p>
        </p:txBody>
      </p:sp>
    </p:spTree>
    <p:extLst>
      <p:ext uri="{BB962C8B-B14F-4D97-AF65-F5344CB8AC3E}">
        <p14:creationId xmlns:p14="http://schemas.microsoft.com/office/powerpoint/2010/main" val="670575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Exo" pitchFamily="2" charset="0"/>
              </a:rPr>
              <a:t>Cleaners, janitors</a:t>
            </a:r>
            <a:r>
              <a:rPr lang="en-US" baseline="0" dirty="0">
                <a:latin typeface="Exo" pitchFamily="2" charset="0"/>
              </a:rPr>
              <a:t>, peons and messengers have access to even highly sensitive areas due to their nature of work. It is therefore easier for an attacker to pose as one and get access. </a:t>
            </a:r>
          </a:p>
          <a:p>
            <a:endParaRPr lang="en-US" baseline="0" dirty="0">
              <a:latin typeface="Exo" pitchFamily="2" charset="0"/>
            </a:endParaRPr>
          </a:p>
          <a:p>
            <a:r>
              <a:rPr lang="en-US" baseline="0" dirty="0">
                <a:latin typeface="Exo" pitchFamily="2" charset="0"/>
              </a:rPr>
              <a:t>It is therefore recommended that you lock your screen when you leave your desk and keep your sensitive documents and media in locked cabinets. Do not write passwords and do not leave it somewhere close to your work computers.</a:t>
            </a:r>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highly recommended that you lock your screen when you leave your desk. Many companies have an</a:t>
            </a:r>
            <a:r>
              <a:rPr lang="en-US" baseline="0" dirty="0"/>
              <a:t> auto screen lock policy in which the computers which are unused for 3 minutes or more are automatically locked.</a:t>
            </a:r>
          </a:p>
          <a:p>
            <a:endParaRPr lang="en-US" baseline="0" dirty="0"/>
          </a:p>
          <a:p>
            <a:r>
              <a:rPr lang="en-US" dirty="0"/>
              <a:t>Keep your sensitive documents and media in locked cabinets. Do not write passwords and do not leave it somewhere close to your work computers</a:t>
            </a:r>
            <a:r>
              <a:rPr lang="en-US" baseline="0" dirty="0"/>
              <a:t> or in trash.</a:t>
            </a:r>
            <a:endParaRPr lang="en-US" dirty="0"/>
          </a:p>
          <a:p>
            <a:endParaRPr lang="en-US" dirty="0"/>
          </a:p>
        </p:txBody>
      </p:sp>
      <p:sp>
        <p:nvSpPr>
          <p:cNvPr id="4" name="Slide Number Placeholder 3"/>
          <p:cNvSpPr>
            <a:spLocks noGrp="1"/>
          </p:cNvSpPr>
          <p:nvPr>
            <p:ph type="sldNum" sz="quarter" idx="10"/>
          </p:nvPr>
        </p:nvSpPr>
        <p:spPr/>
        <p:txBody>
          <a:bodyPr/>
          <a:lstStyle/>
          <a:p>
            <a:fld id="{B958D995-E73A-4FE5-B95A-606B20E10FA6}" type="slidenum">
              <a:rPr lang="en-US" smtClean="0"/>
              <a:pPr/>
              <a:t>8</a:t>
            </a:fld>
            <a:endParaRPr lang="en-US" dirty="0"/>
          </a:p>
        </p:txBody>
      </p:sp>
    </p:spTree>
    <p:extLst>
      <p:ext uri="{BB962C8B-B14F-4D97-AF65-F5344CB8AC3E}">
        <p14:creationId xmlns:p14="http://schemas.microsoft.com/office/powerpoint/2010/main" val="290696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Exo" pitchFamily="2" charset="0"/>
                <a:cs typeface="Arial" charset="0"/>
              </a:rPr>
              <a:t>Just like in the cyber world, one of the simplest ways for a criminal to gain access in the physical world is to pretend to be something or someone you trust.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latin typeface="Exo" pitchFamily="2"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Exo" pitchFamily="2" charset="0"/>
                <a:cs typeface="Arial" charset="0"/>
              </a:rPr>
              <a:t>For example, let’s say a criminal wanted to break into our building and steal our information.  One of the simplest ways to do this would not actually break into the building at night, but simply walk into it during the day. They can do this by pretending to be someone we trust, such as the repairman for the telephone or the copier machine. </a:t>
            </a:r>
            <a:endParaRPr lang="en-US" i="0" dirty="0">
              <a:latin typeface="Exo" pitchFamily="2" charset="0"/>
            </a:endParaRPr>
          </a:p>
          <a:p>
            <a:endParaRPr lang="en-US" dirty="0">
              <a:latin typeface="Exo" pitchFamily="2" charset="0"/>
            </a:endParaRPr>
          </a:p>
        </p:txBody>
      </p:sp>
      <p:sp>
        <p:nvSpPr>
          <p:cNvPr id="4" name="Slide Number Placeholder 3"/>
          <p:cNvSpPr>
            <a:spLocks noGrp="1"/>
          </p:cNvSpPr>
          <p:nvPr>
            <p:ph type="sldNum" sz="quarter" idx="10"/>
          </p:nvPr>
        </p:nvSpPr>
        <p:spPr/>
        <p:txBody>
          <a:bodyPr/>
          <a:lstStyle/>
          <a:p>
            <a:fld id="{58BB350B-A157-445B-B9D5-D28B6533DBA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normAutofit/>
          </a:bodyPr>
          <a:lstStyle>
            <a:lvl1pPr>
              <a:defRPr lang="en-US" sz="4400" b="1" kern="1200" dirty="0">
                <a:solidFill>
                  <a:srgbClr val="ED1C24"/>
                </a:solidFill>
                <a:latin typeface="Exo" pitchFamily="2"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spcBef>
                <a:spcPct val="0"/>
              </a:spcBef>
              <a:buNone/>
              <a:defRPr lang="en-US" sz="4400" b="1" kern="1200" dirty="0">
                <a:solidFill>
                  <a:srgbClr val="ED1C24"/>
                </a:solidFill>
                <a:latin typeface="Exo" pitchFamily="2" charset="0"/>
                <a:ea typeface="+mj-ea"/>
                <a:cs typeface="+mj-cs"/>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1" kern="1200" dirty="0">
                <a:solidFill>
                  <a:srgbClr val="ED1C24"/>
                </a:solidFill>
                <a:latin typeface="Exo" pitchFamily="2" charset="0"/>
                <a:ea typeface="+mj-ea"/>
                <a:cs typeface="+mj-cs"/>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tx1"/>
                                            </p:clrVal>
                                          </p:val>
                                        </p:tav>
                                        <p:tav tm="50000">
                                          <p:val>
                                            <p:clrVal>
                                              <a:srgbClr val="B2B2B2"/>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lang="en-US" sz="4400" b="1" kern="1200" dirty="0">
                <a:solidFill>
                  <a:srgbClr val="ED1C24"/>
                </a:solidFill>
                <a:latin typeface="Exo" pitchFamily="2"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1" kern="1200" dirty="0">
                <a:solidFill>
                  <a:srgbClr val="ED1C24"/>
                </a:solidFill>
                <a:latin typeface="Exo" pitchFamily="2" charset="0"/>
                <a:ea typeface="+mj-ea"/>
                <a:cs typeface="+mj-cs"/>
              </a:defRPr>
            </a:lvl1pPr>
          </a:lstStyle>
          <a:p>
            <a:r>
              <a:rPr lang="en-US" dirty="0"/>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1" kern="1200" dirty="0">
                <a:solidFill>
                  <a:srgbClr val="ED1C24"/>
                </a:solidFill>
                <a:latin typeface="Exo" pitchFamily="2" charset="0"/>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lang="en-US" sz="4400" b="1" kern="1200" dirty="0">
                <a:solidFill>
                  <a:srgbClr val="ED1C24"/>
                </a:solidFill>
                <a:latin typeface="Exo" pitchFamily="2" charset="0"/>
                <a:ea typeface="+mj-ea"/>
                <a:cs typeface="+mj-cs"/>
              </a:defRPr>
            </a:lvl1pPr>
          </a:lstStyle>
          <a:p>
            <a:r>
              <a:rPr lang="en-US" dirty="0"/>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10/20/2021</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tx1"/>
                                            </p:clrVal>
                                          </p:val>
                                        </p:tav>
                                        <p:tav tm="50000">
                                          <p:val>
                                            <p:clrVal>
                                              <a:srgbClr val="B2B2B2"/>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png"/><Relationship Id="rId7" Type="http://schemas.openxmlformats.org/officeDocument/2006/relationships/hyperlink" Target="Physical%20Security_Final%20AR.pptx#-1,1,&#1581;&#1605;&#1604;&#1577; &#1575;&#1604;&#1578;&#1608;&#1593;&#1610;&#1577; &#1576;&#1571;&#1605;&#1606; &#1575;&#1604;&#1605;&#1593;&#1604;&#1608;&#1605;&#1575;&#157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Physical%20Security_Example%20v0.1.pptx#-1,1,Information Security Awareness Campaign"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Physical%20Security_Example%20v0.1.pptx#-1,1,Information Security Awareness Campaign" TargetMode="External"/><Relationship Id="rId7"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Physical%20Security_Final%20AR.pptx#-1,14,(CPTED) &#1605;&#1606;&#1593; &#1575;&#1604;&#1580;&#1585;&#1610;&#1605;&#1577; &#1605;&#1606; &#1582;&#1604;&#1575;&#1604; &#1575;&#1604;&#1578;&#1589;&#1605;&#1610;&#1605; &#1575;&#1604;&#1576;&#1610;&#1574;&#1610;"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29.png"/><Relationship Id="rId7" Type="http://schemas.openxmlformats.org/officeDocument/2006/relationships/hyperlink" Target="Physical%20Security_Final%20AR.pptx#-1,15,PowerPoint Present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Physical%20Security_Example%20v0.1.pptx#-1,1,Information Security Awareness Campaign" TargetMode="Externa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5.gif"/><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hyperlink" Target="Physical%20Security_Final%20AR.pptx#-1,22,&#1571;&#1605;&#1606; &#1575;&#1604;&#1581;&#1583;&#1608;&#1583; &#1575;&#1604;&#1582;&#1575;&#1585;&#1580;&#1610;&#157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gif"/><Relationship Id="rId5" Type="http://schemas.openxmlformats.org/officeDocument/2006/relationships/image" Target="../media/image32.png"/><Relationship Id="rId10" Type="http://schemas.openxmlformats.org/officeDocument/2006/relationships/image" Target="../media/image3.png"/><Relationship Id="rId4" Type="http://schemas.openxmlformats.org/officeDocument/2006/relationships/image" Target="../media/image31.png"/><Relationship Id="rId9" Type="http://schemas.openxmlformats.org/officeDocument/2006/relationships/hyperlink" Target="Physical%20Security_Example%20v0.1.pptx#-1,1,Information Security Awareness Campaign" TargetMode="External"/><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Physical%20Security_Example%20v0.1.pptx#-1,1,Information Security Awareness Campaign" TargetMode="External"/><Relationship Id="rId7" Type="http://schemas.openxmlformats.org/officeDocument/2006/relationships/image" Target="../media/image5.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Physical%20Security_Final%20AR.pptx#-1,23,&#1571;&#1605;&#1606; &#1575;&#1604;&#1581;&#1583;&#1608;&#1583; &#1575;&#1604;&#1582;&#1575;&#1585;&#1580;&#1610;&#1577;"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Physical%20Security_Example%20v0.1.pptx#-1,1,Information Security Awareness Campaign" TargetMode="External"/><Relationship Id="rId7"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Physical%20Security_Final%20AR.pptx#-1,26,&#1603;&#1610;&#1601; &#1578;&#1581;&#1605;&#1610; &#1605;&#1606;&#1592;&#1605;&#1578;&#1603;"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Physical%20Security_Example%20v0.1.pptx#-1,1,Information Security Awareness Campaign" TargetMode="External"/><Relationship Id="rId7" Type="http://schemas.openxmlformats.org/officeDocument/2006/relationships/image" Target="../media/image5.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Physical%20Security_Final%20AR.pptx#-1,27,&#1603;&#1610;&#1601; &#1578;&#1581;&#1605;&#1610; &#1605;&#1606;&#1592;&#1605;&#1578;&#1603;" TargetMode="External"/><Relationship Id="rId5" Type="http://schemas.openxmlformats.org/officeDocument/2006/relationships/image" Target="../media/image4.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36.png"/><Relationship Id="rId7" Type="http://schemas.openxmlformats.org/officeDocument/2006/relationships/hyperlink" Target="Physical%20Security_Final%20AR.pptx#-1,28,&#1603;&#1610;&#1601;&#1610;&#1577; &#1590;&#1605;&#1575;&#1606; &#1575;&#1604;&#1571;&#1605;&#1606; &#1575;&#1604;&#1605;&#1575;&#1583;&#161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Physical%20Security_Example%20v0.1.pptx#-1,1,Information Security Awareness Campaign" TargetMode="External"/><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37.png"/><Relationship Id="rId7" Type="http://schemas.openxmlformats.org/officeDocument/2006/relationships/hyperlink" Target="Physical%20Security_Final%20AR.pptx#-1,29,&#1571;&#1587;&#1574;&#1604;&#1577;"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Physical%20Security_Example%20v0.1.pptx#-1,1,Information Security Awareness Campaign" TargetMode="Externa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Physical%20Security_Final%20AR.pptx#-1,5,&#1575;&#1604;&#1571;&#1605;&#1606; &#1575;&#1604;&#1605;&#1575;&#1583;&#1610; (&#1575;&#1604;&#1578;&#1583;&#1575;&#1576;&#1610;&#1585; &#1575;&#1604;&#1571;&#1605;&#1606;&#1610;&#1577;)" TargetMode="External"/><Relationship Id="rId3" Type="http://schemas.openxmlformats.org/officeDocument/2006/relationships/image" Target="../media/image7.png"/><Relationship Id="rId7"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Physical%20Security_Example%20v0.1.pptx#-1,1,Information Security Awareness Campaign" TargetMode="External"/><Relationship Id="rId10"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5.gif"/></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hyperlink" Target="Physical%20Security_Example%20v0.1.pptx#-1,1,Information Security Awareness Campaign" TargetMode="External"/><Relationship Id="rId12"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5.gif"/><Relationship Id="rId5" Type="http://schemas.openxmlformats.org/officeDocument/2006/relationships/image" Target="../media/image11.png"/><Relationship Id="rId10" Type="http://schemas.openxmlformats.org/officeDocument/2006/relationships/hyperlink" Target="Physical%20Security_Final%20AR.pptx#-1,6,&#1578;&#1607;&#1583;&#1610;&#1583;&#1575;&#1578; &#1575;&#1604;&#1571;&#1605;&#1606; &#1575;&#1604;&#1605;&#1575;&#1583;&#1610;" TargetMode="External"/><Relationship Id="rId4" Type="http://schemas.openxmlformats.org/officeDocument/2006/relationships/image" Target="../media/image10.png"/><Relationship Id="rId9"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hyperlink" Target="Physical%20Security_Final%20AR.pptx#-1,7,&#1578;&#1607;&#1583;&#1610;&#1583;&#1575;&#1578; &#1575;&#1604;&#1571;&#1605;&#1606; &#1575;&#1604;&#1605;&#1575;&#1583;&#1610;" TargetMode="External"/><Relationship Id="rId3" Type="http://schemas.openxmlformats.org/officeDocument/2006/relationships/image" Target="../media/image13.png"/><Relationship Id="rId7"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Physical%20Security_Example%20v0.1.pptx#-1,1,Information Security Awareness Campaign" TargetMode="External"/><Relationship Id="rId10" Type="http://schemas.openxmlformats.org/officeDocument/2006/relationships/image" Target="../media/image6.png"/><Relationship Id="rId4" Type="http://schemas.openxmlformats.org/officeDocument/2006/relationships/image" Target="../media/image14.jpeg"/><Relationship Id="rId9"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5.png"/><Relationship Id="rId7" Type="http://schemas.openxmlformats.org/officeDocument/2006/relationships/hyperlink" Target="Physical%20Security_Final%20AR.pptx#-1,8,&#1575;&#1604;&#1605;&#1582;&#1591;&#1591; &#1575;&#1604;&#1571;&#1608;&#1604;: &#1575;&#1604;&#1576;&#1581;&#1579; &#1601;&#1610; &#1587;&#1604;&#1577; &#1575;&#1604;&#1605;&#1607;&#1605;&#1604;&#1575;&#157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Physical%20Security_Example%20v0.1.pptx#-1,1,Information Security Awareness Campaign"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Physical%20Security_Example%20v0.1.pptx#-1,1,Information Security Awareness Campaign" TargetMode="External"/><Relationship Id="rId11" Type="http://schemas.openxmlformats.org/officeDocument/2006/relationships/image" Target="../media/image6.png"/><Relationship Id="rId5" Type="http://schemas.openxmlformats.org/officeDocument/2006/relationships/image" Target="../media/image18.png"/><Relationship Id="rId10" Type="http://schemas.openxmlformats.org/officeDocument/2006/relationships/image" Target="../media/image5.gif"/><Relationship Id="rId4" Type="http://schemas.openxmlformats.org/officeDocument/2006/relationships/image" Target="../media/image17.png"/><Relationship Id="rId9" Type="http://schemas.openxmlformats.org/officeDocument/2006/relationships/hyperlink" Target="Physical%20Security_Final%20AR.pptx#-1,9,&#1575;&#1604;&#1605;&#1582;&#1591;&#1591; &#1575;&#1604;&#1571;&#1608;&#1604;: &#1575;&#1604;&#1576;&#1581;&#1579; &#1601;&#1610; &#1587;&#1604;&#1577; &#1575;&#1604;&#1605;&#1607;&#1605;&#1604;&#1575;&#1578;"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image" Target="../media/image19.png"/><Relationship Id="rId7" Type="http://schemas.openxmlformats.org/officeDocument/2006/relationships/hyperlink" Target="Physical%20Security_Final%20AR.pptx#-1,10,&#1575;&#1604;&#1605;&#1582;&#1591;&#1591; &#1575;&#1604;&#1579;&#1575;&#1606;&#1610;: &#1575;&#1604;&#1594;&#1585;&#1576;&#1575;&#156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Physical%20Security_Example%20v0.1.pptx#-1,1,Information Security Awareness Campaign" TargetMode="Externa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hyperlink" Target="Physical%20Security_Example%20v0.1.pptx#-1,1,Information Security Awareness Campaign" TargetMode="External"/><Relationship Id="rId13" Type="http://schemas.openxmlformats.org/officeDocument/2006/relationships/image" Target="../media/image6.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hyperlink" Target="Physical%20Security_Final%20AR.pptx#-1,11,&#1575;&#1604;&#1605;&#1582;&#1591;&#1591; &#1575;&#1604;&#1579;&#1575;&#1606;&#1610;: &#1575;&#1604;&#1594;&#1585;&#1576;&#1575;&#1569;" TargetMode="External"/><Relationship Id="rId5" Type="http://schemas.openxmlformats.org/officeDocument/2006/relationships/image" Target="../media/image22.png"/><Relationship Id="rId10" Type="http://schemas.openxmlformats.org/officeDocument/2006/relationships/image" Target="../media/image4.gif"/><Relationship Id="rId4" Type="http://schemas.openxmlformats.org/officeDocument/2006/relationships/image" Target="../media/image21.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5.png"/><Relationship Id="rId7" Type="http://schemas.openxmlformats.org/officeDocument/2006/relationships/hyperlink" Target="Physical%20Security_Example%20v0.1.pptx#-1,1,Information Security Awareness Campaign" TargetMode="External"/><Relationship Id="rId12"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gif"/><Relationship Id="rId5" Type="http://schemas.openxmlformats.org/officeDocument/2006/relationships/image" Target="../media/image27.png"/><Relationship Id="rId10" Type="http://schemas.openxmlformats.org/officeDocument/2006/relationships/hyperlink" Target="Physical%20Security_Final%20AR.pptx#-1,13,&#1575;&#1604;&#1607;&#1580;&#1608;&#1605; &#1605;&#1606; &#1575;&#1604;&#1582;&#1604;&#1601;" TargetMode="External"/><Relationship Id="rId4" Type="http://schemas.openxmlformats.org/officeDocument/2006/relationships/image" Target="../media/image26.png"/><Relationship Id="rId9"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 b="-1000"/>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3124200" y="2644775"/>
            <a:ext cx="5867400" cy="1470025"/>
          </a:xfrm>
        </p:spPr>
        <p:txBody>
          <a:bodyPr>
            <a:normAutofit/>
          </a:bodyPr>
          <a:lstStyle/>
          <a:p>
            <a:pPr algn="r"/>
            <a:r>
              <a:rPr lang="en-US" sz="2800" cap="all" dirty="0">
                <a:solidFill>
                  <a:srgbClr val="231F20"/>
                </a:solidFill>
                <a:latin typeface="Exo" pitchFamily="2" charset="0"/>
              </a:rPr>
              <a:t>Information Security</a:t>
            </a:r>
            <a:br>
              <a:rPr lang="en-US" sz="3600" cap="all" dirty="0">
                <a:solidFill>
                  <a:srgbClr val="231F20"/>
                </a:solidFill>
                <a:latin typeface="Exo" pitchFamily="2" charset="0"/>
              </a:rPr>
            </a:br>
            <a:r>
              <a:rPr lang="en-US" sz="3600" cap="all" dirty="0">
                <a:solidFill>
                  <a:srgbClr val="231F20"/>
                </a:solidFill>
                <a:latin typeface="Exo" pitchFamily="2" charset="0"/>
              </a:rPr>
              <a:t>Awareness Campaign</a:t>
            </a:r>
          </a:p>
        </p:txBody>
      </p:sp>
      <p:sp>
        <p:nvSpPr>
          <p:cNvPr id="12" name="Subtitle 2"/>
          <p:cNvSpPr>
            <a:spLocks noGrp="1"/>
          </p:cNvSpPr>
          <p:nvPr>
            <p:ph type="subTitle" idx="1"/>
          </p:nvPr>
        </p:nvSpPr>
        <p:spPr>
          <a:xfrm>
            <a:off x="4343400" y="3810000"/>
            <a:ext cx="4648200" cy="990600"/>
          </a:xfrm>
          <a:ln w="12700">
            <a:noFill/>
          </a:ln>
        </p:spPr>
        <p:txBody>
          <a:bodyPr anchor="ctr">
            <a:normAutofit/>
          </a:bodyPr>
          <a:lstStyle/>
          <a:p>
            <a:pPr algn="r"/>
            <a:r>
              <a:rPr lang="en-US" sz="2400" b="1" dirty="0">
                <a:solidFill>
                  <a:srgbClr val="ED1C24"/>
                </a:solidFill>
                <a:latin typeface="Exo" pitchFamily="2" charset="0"/>
              </a:rPr>
              <a:t>Physical Security</a:t>
            </a:r>
          </a:p>
        </p:txBody>
      </p:sp>
      <p:sp>
        <p:nvSpPr>
          <p:cNvPr id="13" name="TextBox 12"/>
          <p:cNvSpPr txBox="1"/>
          <p:nvPr/>
        </p:nvSpPr>
        <p:spPr>
          <a:xfrm>
            <a:off x="34833" y="6477000"/>
            <a:ext cx="1669047" cy="261610"/>
          </a:xfrm>
          <a:prstGeom prst="rect">
            <a:avLst/>
          </a:prstGeom>
          <a:noFill/>
        </p:spPr>
        <p:txBody>
          <a:bodyPr wrap="none" rtlCol="0">
            <a:spAutoFit/>
          </a:bodyPr>
          <a:lstStyle/>
          <a:p>
            <a:r>
              <a:rPr lang="en-US" sz="1100" dirty="0">
                <a:solidFill>
                  <a:schemeClr val="bg1"/>
                </a:solidFill>
                <a:latin typeface="Exo" pitchFamily="2" charset="0"/>
              </a:rPr>
              <a:t>© Copyright aeCERT 2021</a:t>
            </a:r>
          </a:p>
        </p:txBody>
      </p:sp>
      <p:pic>
        <p:nvPicPr>
          <p:cNvPr id="14" name="Picture 13" descr="008_06.png">
            <a:hlinkClick r:id="rId4" action="ppaction://hlinkpres?slideindex=1&amp;slidetitle=Information Security Awareness Campaign"/>
          </p:cNvPr>
          <p:cNvPicPr>
            <a:picLocks noChangeAspect="1"/>
          </p:cNvPicPr>
          <p:nvPr/>
        </p:nvPicPr>
        <p:blipFill>
          <a:blip r:embed="rId5" cstate="print"/>
          <a:stretch>
            <a:fillRect/>
          </a:stretch>
        </p:blipFill>
        <p:spPr>
          <a:xfrm>
            <a:off x="228600" y="609600"/>
            <a:ext cx="200025" cy="200025"/>
          </a:xfrm>
          <a:prstGeom prst="rect">
            <a:avLst/>
          </a:prstGeom>
        </p:spPr>
      </p:pic>
      <p:pic>
        <p:nvPicPr>
          <p:cNvPr id="15" name="Picture 14" descr="007_03.gif"/>
          <p:cNvPicPr>
            <a:picLocks noChangeAspect="1"/>
          </p:cNvPicPr>
          <p:nvPr/>
        </p:nvPicPr>
        <p:blipFill>
          <a:blip r:embed="rId6" cstate="print"/>
          <a:stretch>
            <a:fillRect/>
          </a:stretch>
        </p:blipFill>
        <p:spPr>
          <a:xfrm>
            <a:off x="609600" y="619125"/>
            <a:ext cx="257175" cy="180975"/>
          </a:xfrm>
          <a:prstGeom prst="rect">
            <a:avLst/>
          </a:prstGeom>
        </p:spPr>
      </p:pic>
      <p:pic>
        <p:nvPicPr>
          <p:cNvPr id="23" name="Picture 22" descr="007_05.gif">
            <a:hlinkClick r:id="rId7" action="ppaction://hlinkpres?slideindex=1&amp;slidetitle=حملة التوعية بأمن المعلومات"/>
          </p:cNvPr>
          <p:cNvPicPr>
            <a:picLocks noChangeAspect="1"/>
          </p:cNvPicPr>
          <p:nvPr/>
        </p:nvPicPr>
        <p:blipFill>
          <a:blip r:embed="rId8" cstate="print"/>
          <a:stretch>
            <a:fillRect/>
          </a:stretch>
        </p:blipFill>
        <p:spPr>
          <a:xfrm>
            <a:off x="990600" y="619125"/>
            <a:ext cx="257175" cy="180975"/>
          </a:xfrm>
          <a:prstGeom prst="rect">
            <a:avLst/>
          </a:prstGeom>
        </p:spPr>
      </p:pic>
      <p:pic>
        <p:nvPicPr>
          <p:cNvPr id="24" name="Picture 23" descr="008_03.png"/>
          <p:cNvPicPr>
            <a:picLocks noChangeAspect="1"/>
          </p:cNvPicPr>
          <p:nvPr/>
        </p:nvPicPr>
        <p:blipFill>
          <a:blip r:embed="rId9" cstate="print"/>
          <a:stretch>
            <a:fillRect/>
          </a:stretch>
        </p:blipFill>
        <p:spPr>
          <a:xfrm>
            <a:off x="533400" y="533400"/>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anim calcmode="discrete" valueType="clr">
                                      <p:cBhvr override="childStyle">
                                        <p:cTn id="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
                                        </p:tgtEl>
                                        <p:attrNameLst>
                                          <p:attrName>fillcolor</p:attrName>
                                        </p:attrNameLst>
                                      </p:cBhvr>
                                      <p:tavLst>
                                        <p:tav tm="0">
                                          <p:val>
                                            <p:clrVal>
                                              <a:schemeClr val="accent2"/>
                                            </p:clrVal>
                                          </p:val>
                                        </p:tav>
                                        <p:tav tm="50000">
                                          <p:val>
                                            <p:clrVal>
                                              <a:schemeClr val="hlink"/>
                                            </p:clrVal>
                                          </p:val>
                                        </p:tav>
                                      </p:tavLst>
                                    </p:anim>
                                    <p:set>
                                      <p:cBhvr>
                                        <p:cTn id="9" dur="80"/>
                                        <p:tgtEl>
                                          <p:spTgt spid="11"/>
                                        </p:tgtEl>
                                        <p:attrNameLst>
                                          <p:attrName>fill.type</p:attrName>
                                        </p:attrNameLst>
                                      </p:cBhvr>
                                      <p:to>
                                        <p:strVal val="solid"/>
                                      </p:to>
                                    </p:set>
                                  </p:childTnLst>
                                </p:cTn>
                              </p:par>
                            </p:childTnLst>
                          </p:cTn>
                        </p:par>
                        <p:par>
                          <p:cTn id="10" fill="hold">
                            <p:stCondLst>
                              <p:cond delay="148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282353" y="1588310"/>
            <a:ext cx="8579295" cy="822004"/>
            <a:chOff x="419101" y="1500174"/>
            <a:chExt cx="8579295" cy="822004"/>
          </a:xfrm>
        </p:grpSpPr>
        <p:sp>
          <p:nvSpPr>
            <p:cNvPr id="9" name="Rectangle 8"/>
            <p:cNvSpPr/>
            <p:nvPr/>
          </p:nvSpPr>
          <p:spPr>
            <a:xfrm>
              <a:off x="419101" y="1515413"/>
              <a:ext cx="827729" cy="8053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bg1"/>
                  </a:solidFill>
                  <a:latin typeface="Exo" pitchFamily="2" charset="0"/>
                </a:rPr>
                <a:t>01</a:t>
              </a:r>
            </a:p>
          </p:txBody>
        </p:sp>
        <p:sp>
          <p:nvSpPr>
            <p:cNvPr id="18" name="Rectangle 17"/>
            <p:cNvSpPr/>
            <p:nvPr/>
          </p:nvSpPr>
          <p:spPr>
            <a:xfrm>
              <a:off x="1284703" y="1516867"/>
              <a:ext cx="7440197" cy="805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8686800" y="1500174"/>
              <a:ext cx="311596" cy="805311"/>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1203548" y="1596357"/>
              <a:ext cx="7552426" cy="646331"/>
            </a:xfrm>
            <a:prstGeom prst="rect">
              <a:avLst/>
            </a:prstGeom>
            <a:noFill/>
          </p:spPr>
          <p:txBody>
            <a:bodyPr wrap="square" rtlCol="0">
              <a:spAutoFit/>
            </a:bodyPr>
            <a:lstStyle/>
            <a:p>
              <a:pPr algn="ctr"/>
              <a:r>
                <a:rPr lang="en-US" b="1" dirty="0">
                  <a:sym typeface="Helvetica Neue Light" pitchFamily="-106" charset="0"/>
                </a:rPr>
                <a:t>Crime Prevention Through Environmental Design (CPTED) is an approach enforced by organizations to minimize the chances of crime.</a:t>
              </a:r>
            </a:p>
          </p:txBody>
        </p:sp>
      </p:grpSp>
      <p:grpSp>
        <p:nvGrpSpPr>
          <p:cNvPr id="52" name="Group 51"/>
          <p:cNvGrpSpPr/>
          <p:nvPr/>
        </p:nvGrpSpPr>
        <p:grpSpPr>
          <a:xfrm>
            <a:off x="282353" y="2635214"/>
            <a:ext cx="8579295" cy="832155"/>
            <a:chOff x="419101" y="2547078"/>
            <a:chExt cx="8579295" cy="832155"/>
          </a:xfrm>
        </p:grpSpPr>
        <p:sp>
          <p:nvSpPr>
            <p:cNvPr id="10" name="Rectangle 9"/>
            <p:cNvSpPr/>
            <p:nvPr/>
          </p:nvSpPr>
          <p:spPr>
            <a:xfrm>
              <a:off x="419101" y="2573922"/>
              <a:ext cx="860612" cy="8053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bg1"/>
                  </a:solidFill>
                  <a:latin typeface="Exo" pitchFamily="2" charset="0"/>
                </a:rPr>
                <a:t>02</a:t>
              </a:r>
            </a:p>
          </p:txBody>
        </p:sp>
        <p:sp>
          <p:nvSpPr>
            <p:cNvPr id="20" name="Rectangle 19"/>
            <p:cNvSpPr/>
            <p:nvPr/>
          </p:nvSpPr>
          <p:spPr>
            <a:xfrm>
              <a:off x="1265738" y="2578864"/>
              <a:ext cx="7440197" cy="8003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8686800" y="2547078"/>
              <a:ext cx="311596" cy="805311"/>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272763" y="2672843"/>
              <a:ext cx="7426146" cy="584775"/>
            </a:xfrm>
            <a:prstGeom prst="rect">
              <a:avLst/>
            </a:prstGeom>
            <a:noFill/>
          </p:spPr>
          <p:txBody>
            <a:bodyPr wrap="square" rtlCol="0">
              <a:spAutoFit/>
            </a:bodyPr>
            <a:lstStyle/>
            <a:p>
              <a:pPr algn="ctr">
                <a:buClr>
                  <a:srgbClr val="FF0000"/>
                </a:buClr>
                <a:buSzPct val="50000"/>
                <a:defRPr/>
              </a:pPr>
              <a:r>
                <a:rPr lang="en-US" sz="1600" b="1" dirty="0">
                  <a:sym typeface="Helvetica Neue Light" pitchFamily="-106" charset="0"/>
                </a:rPr>
                <a:t>The CPTED  model helps organizations devise a plan to create security zones with different security levels.</a:t>
              </a:r>
            </a:p>
          </p:txBody>
        </p:sp>
      </p:grpSp>
      <p:grpSp>
        <p:nvGrpSpPr>
          <p:cNvPr id="51" name="Group 50"/>
          <p:cNvGrpSpPr/>
          <p:nvPr/>
        </p:nvGrpSpPr>
        <p:grpSpPr>
          <a:xfrm>
            <a:off x="282353" y="3682118"/>
            <a:ext cx="8579295" cy="823700"/>
            <a:chOff x="419101" y="3593982"/>
            <a:chExt cx="8579295" cy="823700"/>
          </a:xfrm>
        </p:grpSpPr>
        <p:sp>
          <p:nvSpPr>
            <p:cNvPr id="16" name="Rectangle 15"/>
            <p:cNvSpPr/>
            <p:nvPr/>
          </p:nvSpPr>
          <p:spPr>
            <a:xfrm>
              <a:off x="419101" y="3612371"/>
              <a:ext cx="860612" cy="80531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bg1"/>
                  </a:solidFill>
                  <a:latin typeface="Exo" pitchFamily="2" charset="0"/>
                </a:rPr>
                <a:t>03</a:t>
              </a:r>
            </a:p>
          </p:txBody>
        </p:sp>
        <p:sp>
          <p:nvSpPr>
            <p:cNvPr id="22" name="Rectangle 21"/>
            <p:cNvSpPr/>
            <p:nvPr/>
          </p:nvSpPr>
          <p:spPr>
            <a:xfrm>
              <a:off x="1246602" y="3612371"/>
              <a:ext cx="7440197" cy="8053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8686800" y="3593982"/>
              <a:ext cx="311596" cy="805311"/>
            </a:xfrm>
            <a:prstGeom prst="roundRect">
              <a:avLst>
                <a:gd name="adj"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1936864" y="3845749"/>
              <a:ext cx="6059672" cy="338554"/>
            </a:xfrm>
            <a:prstGeom prst="rect">
              <a:avLst/>
            </a:prstGeom>
            <a:noFill/>
          </p:spPr>
          <p:txBody>
            <a:bodyPr wrap="none" rtlCol="0">
              <a:spAutoFit/>
            </a:bodyPr>
            <a:lstStyle/>
            <a:p>
              <a:r>
                <a:rPr lang="en-US" sz="1600" b="1" dirty="0">
                  <a:sym typeface="Helvetica Neue Light" pitchFamily="-106" charset="0"/>
                </a:rPr>
                <a:t>CPTED implements three major protection strategies which are:</a:t>
              </a:r>
            </a:p>
          </p:txBody>
        </p:sp>
      </p:grpSp>
      <p:grpSp>
        <p:nvGrpSpPr>
          <p:cNvPr id="59" name="Group 58"/>
          <p:cNvGrpSpPr/>
          <p:nvPr/>
        </p:nvGrpSpPr>
        <p:grpSpPr>
          <a:xfrm>
            <a:off x="304800" y="4774263"/>
            <a:ext cx="4038600" cy="581622"/>
            <a:chOff x="304800" y="4774263"/>
            <a:chExt cx="4038600" cy="581622"/>
          </a:xfrm>
        </p:grpSpPr>
        <p:sp>
          <p:nvSpPr>
            <p:cNvPr id="47" name="Diagonal Stripe 46"/>
            <p:cNvSpPr/>
            <p:nvPr/>
          </p:nvSpPr>
          <p:spPr>
            <a:xfrm rot="2847353">
              <a:off x="562882" y="4749796"/>
              <a:ext cx="581622" cy="630556"/>
            </a:xfrm>
            <a:prstGeom prst="diagStripe">
              <a:avLst>
                <a:gd name="adj" fmla="val 85294"/>
              </a:avLst>
            </a:prstGeom>
            <a:solidFill>
              <a:schemeClr val="bg1"/>
            </a:solidFill>
            <a:ln w="127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6" name="Group 55"/>
            <p:cNvGrpSpPr/>
            <p:nvPr/>
          </p:nvGrpSpPr>
          <p:grpSpPr>
            <a:xfrm>
              <a:off x="304800" y="4800600"/>
              <a:ext cx="4038600" cy="438850"/>
              <a:chOff x="282353" y="4799207"/>
              <a:chExt cx="4038600" cy="438850"/>
            </a:xfrm>
          </p:grpSpPr>
          <p:sp>
            <p:nvSpPr>
              <p:cNvPr id="48" name="Rounded Rectangle 47"/>
              <p:cNvSpPr/>
              <p:nvPr/>
            </p:nvSpPr>
            <p:spPr>
              <a:xfrm>
                <a:off x="282353" y="4807242"/>
                <a:ext cx="430815" cy="430815"/>
              </a:xfrm>
              <a:prstGeom prst="roundRect">
                <a:avLst/>
              </a:prstGeom>
              <a:solidFill>
                <a:schemeClr val="bg1"/>
              </a:solidFill>
              <a:ln>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1</a:t>
                </a:r>
              </a:p>
            </p:txBody>
          </p:sp>
          <p:sp>
            <p:nvSpPr>
              <p:cNvPr id="49" name="Rectangle 48"/>
              <p:cNvSpPr/>
              <p:nvPr/>
            </p:nvSpPr>
            <p:spPr>
              <a:xfrm>
                <a:off x="815752" y="4799207"/>
                <a:ext cx="3505199" cy="424114"/>
              </a:xfrm>
              <a:prstGeom prst="rect">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815753" y="4826598"/>
                <a:ext cx="3505200" cy="369332"/>
              </a:xfrm>
              <a:prstGeom prst="rect">
                <a:avLst/>
              </a:prstGeom>
            </p:spPr>
            <p:txBody>
              <a:bodyPr wrap="square">
                <a:spAutoFit/>
              </a:bodyPr>
              <a:lstStyle/>
              <a:p>
                <a:pPr algn="ctr"/>
                <a:r>
                  <a:rPr lang="en-US" b="1" dirty="0">
                    <a:latin typeface="Exo" pitchFamily="2" charset="0"/>
                  </a:rPr>
                  <a:t>Natural Access Control</a:t>
                </a:r>
              </a:p>
            </p:txBody>
          </p:sp>
        </p:grpSp>
      </p:grpSp>
      <p:grpSp>
        <p:nvGrpSpPr>
          <p:cNvPr id="60" name="Group 59"/>
          <p:cNvGrpSpPr/>
          <p:nvPr/>
        </p:nvGrpSpPr>
        <p:grpSpPr>
          <a:xfrm>
            <a:off x="5356447" y="4774263"/>
            <a:ext cx="3505201" cy="581622"/>
            <a:chOff x="5356447" y="4774263"/>
            <a:chExt cx="3505201" cy="581622"/>
          </a:xfrm>
        </p:grpSpPr>
        <p:sp>
          <p:nvSpPr>
            <p:cNvPr id="43" name="Diagonal Stripe 42"/>
            <p:cNvSpPr/>
            <p:nvPr/>
          </p:nvSpPr>
          <p:spPr>
            <a:xfrm rot="2847353">
              <a:off x="5636976" y="4749796"/>
              <a:ext cx="581622" cy="630556"/>
            </a:xfrm>
            <a:prstGeom prst="diagStripe">
              <a:avLst>
                <a:gd name="adj" fmla="val 85294"/>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7" name="Group 56"/>
            <p:cNvGrpSpPr/>
            <p:nvPr/>
          </p:nvGrpSpPr>
          <p:grpSpPr>
            <a:xfrm>
              <a:off x="5356447" y="4807242"/>
              <a:ext cx="3505201" cy="430815"/>
              <a:chOff x="5356447" y="4807242"/>
              <a:chExt cx="3505201" cy="430815"/>
            </a:xfrm>
          </p:grpSpPr>
          <p:sp>
            <p:nvSpPr>
              <p:cNvPr id="44" name="Rounded Rectangle 43"/>
              <p:cNvSpPr/>
              <p:nvPr/>
            </p:nvSpPr>
            <p:spPr>
              <a:xfrm>
                <a:off x="5356447" y="4807242"/>
                <a:ext cx="430815" cy="430815"/>
              </a:xfrm>
              <a:prstGeom prst="round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lumOff val="25000"/>
                      </a:schemeClr>
                    </a:solidFill>
                  </a:rPr>
                  <a:t>2</a:t>
                </a:r>
              </a:p>
            </p:txBody>
          </p:sp>
          <p:sp>
            <p:nvSpPr>
              <p:cNvPr id="45" name="Rectangle 44"/>
              <p:cNvSpPr/>
              <p:nvPr/>
            </p:nvSpPr>
            <p:spPr>
              <a:xfrm>
                <a:off x="5889848" y="4812285"/>
                <a:ext cx="2971800" cy="424114"/>
              </a:xfrm>
              <a:prstGeom prst="rect">
                <a:avLst/>
              </a:prstGeom>
              <a:solidFill>
                <a:schemeClr val="bg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6199785" y="4839676"/>
                <a:ext cx="2313454" cy="369332"/>
              </a:xfrm>
              <a:prstGeom prst="rect">
                <a:avLst/>
              </a:prstGeom>
            </p:spPr>
            <p:txBody>
              <a:bodyPr wrap="none">
                <a:spAutoFit/>
              </a:bodyPr>
              <a:lstStyle/>
              <a:p>
                <a:r>
                  <a:rPr lang="en-US" b="1" dirty="0">
                    <a:latin typeface="Exo" pitchFamily="2" charset="0"/>
                  </a:rPr>
                  <a:t>Natural Surveillance</a:t>
                </a:r>
              </a:p>
            </p:txBody>
          </p:sp>
        </p:grpSp>
      </p:grpSp>
      <p:grpSp>
        <p:nvGrpSpPr>
          <p:cNvPr id="61" name="Group 60"/>
          <p:cNvGrpSpPr/>
          <p:nvPr/>
        </p:nvGrpSpPr>
        <p:grpSpPr>
          <a:xfrm>
            <a:off x="2448405" y="5574536"/>
            <a:ext cx="4333395" cy="581622"/>
            <a:chOff x="2448405" y="5574536"/>
            <a:chExt cx="4333395" cy="581622"/>
          </a:xfrm>
        </p:grpSpPr>
        <p:sp>
          <p:nvSpPr>
            <p:cNvPr id="35" name="Diagonal Stripe 34"/>
            <p:cNvSpPr/>
            <p:nvPr/>
          </p:nvSpPr>
          <p:spPr>
            <a:xfrm rot="2847353">
              <a:off x="2685832" y="5550069"/>
              <a:ext cx="581622" cy="630556"/>
            </a:xfrm>
            <a:prstGeom prst="diagStripe">
              <a:avLst>
                <a:gd name="adj" fmla="val 85294"/>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8" name="Group 57"/>
            <p:cNvGrpSpPr/>
            <p:nvPr/>
          </p:nvGrpSpPr>
          <p:grpSpPr>
            <a:xfrm>
              <a:off x="2448405" y="5607515"/>
              <a:ext cx="4333395" cy="430815"/>
              <a:chOff x="2405303" y="5607515"/>
              <a:chExt cx="4333395" cy="430815"/>
            </a:xfrm>
          </p:grpSpPr>
          <p:sp>
            <p:nvSpPr>
              <p:cNvPr id="36" name="Rounded Rectangle 35"/>
              <p:cNvSpPr/>
              <p:nvPr/>
            </p:nvSpPr>
            <p:spPr>
              <a:xfrm>
                <a:off x="2405303" y="5607515"/>
                <a:ext cx="430815" cy="43081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50000"/>
                        <a:lumOff val="50000"/>
                      </a:schemeClr>
                    </a:solidFill>
                  </a:rPr>
                  <a:t>3</a:t>
                </a:r>
              </a:p>
            </p:txBody>
          </p:sp>
          <p:sp>
            <p:nvSpPr>
              <p:cNvPr id="37" name="Rectangle 36"/>
              <p:cNvSpPr/>
              <p:nvPr/>
            </p:nvSpPr>
            <p:spPr>
              <a:xfrm>
                <a:off x="2928698" y="5612558"/>
                <a:ext cx="3810000" cy="424114"/>
              </a:xfrm>
              <a:prstGeom prst="rect">
                <a:avLst/>
              </a:prstGeom>
              <a:solidFill>
                <a:schemeClr val="bg1"/>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994893" y="5639949"/>
                <a:ext cx="3677610" cy="369332"/>
              </a:xfrm>
              <a:prstGeom prst="rect">
                <a:avLst/>
              </a:prstGeom>
            </p:spPr>
            <p:txBody>
              <a:bodyPr wrap="none">
                <a:spAutoFit/>
              </a:bodyPr>
              <a:lstStyle/>
              <a:p>
                <a:r>
                  <a:rPr lang="en-US" b="1" dirty="0">
                    <a:latin typeface="Exo" pitchFamily="2" charset="0"/>
                  </a:rPr>
                  <a:t>Natural Territorial Reinforcement</a:t>
                </a:r>
              </a:p>
            </p:txBody>
          </p:sp>
        </p:grpSp>
      </p:grpSp>
      <p:sp>
        <p:nvSpPr>
          <p:cNvPr id="41" name="Title 40"/>
          <p:cNvSpPr>
            <a:spLocks noGrp="1"/>
          </p:cNvSpPr>
          <p:nvPr>
            <p:ph type="title"/>
          </p:nvPr>
        </p:nvSpPr>
        <p:spPr/>
        <p:txBody>
          <a:bodyPr>
            <a:normAutofit fontScale="90000"/>
          </a:bodyPr>
          <a:lstStyle/>
          <a:p>
            <a:r>
              <a:rPr lang="en-US" dirty="0"/>
              <a:t>Crime Prevention Through Environmental Design</a:t>
            </a:r>
          </a:p>
        </p:txBody>
      </p:sp>
      <p:pic>
        <p:nvPicPr>
          <p:cNvPr id="54" name="Picture 53" descr="008_06.png">
            <a:hlinkClick r:id="rId3" action="ppaction://hlinkpres?slideindex=1&amp;slidetitle=Information Security Awareness Campaign"/>
          </p:cNvPr>
          <p:cNvPicPr>
            <a:picLocks noChangeAspect="1"/>
          </p:cNvPicPr>
          <p:nvPr/>
        </p:nvPicPr>
        <p:blipFill>
          <a:blip r:embed="rId4" cstate="print"/>
          <a:stretch>
            <a:fillRect/>
          </a:stretch>
        </p:blipFill>
        <p:spPr>
          <a:xfrm>
            <a:off x="8001000" y="6502803"/>
            <a:ext cx="200025" cy="200025"/>
          </a:xfrm>
          <a:prstGeom prst="rect">
            <a:avLst/>
          </a:prstGeom>
        </p:spPr>
      </p:pic>
      <p:pic>
        <p:nvPicPr>
          <p:cNvPr id="55" name="Picture 54" descr="007_03.gif"/>
          <p:cNvPicPr>
            <a:picLocks noChangeAspect="1"/>
          </p:cNvPicPr>
          <p:nvPr/>
        </p:nvPicPr>
        <p:blipFill>
          <a:blip r:embed="rId5" cstate="print"/>
          <a:stretch>
            <a:fillRect/>
          </a:stretch>
        </p:blipFill>
        <p:spPr>
          <a:xfrm>
            <a:off x="8382000" y="6512328"/>
            <a:ext cx="257175" cy="180975"/>
          </a:xfrm>
          <a:prstGeom prst="rect">
            <a:avLst/>
          </a:prstGeom>
        </p:spPr>
      </p:pic>
      <p:pic>
        <p:nvPicPr>
          <p:cNvPr id="62" name="Picture 61" descr="007_05.gif">
            <a:hlinkClick r:id="rId6" action="ppaction://hlinkpres?slideindex=14&amp;slidetitle=(CPTED) منع الجريمة من خلال التصميم البيئي"/>
          </p:cNvPr>
          <p:cNvPicPr>
            <a:picLocks noChangeAspect="1"/>
          </p:cNvPicPr>
          <p:nvPr/>
        </p:nvPicPr>
        <p:blipFill>
          <a:blip r:embed="rId7" cstate="print"/>
          <a:stretch>
            <a:fillRect/>
          </a:stretch>
        </p:blipFill>
        <p:spPr>
          <a:xfrm>
            <a:off x="8763000" y="6512328"/>
            <a:ext cx="257175" cy="180975"/>
          </a:xfrm>
          <a:prstGeom prst="rect">
            <a:avLst/>
          </a:prstGeom>
        </p:spPr>
      </p:pic>
      <p:pic>
        <p:nvPicPr>
          <p:cNvPr id="63" name="Picture 62" descr="008_03.png"/>
          <p:cNvPicPr>
            <a:picLocks noChangeAspect="1"/>
          </p:cNvPicPr>
          <p:nvPr/>
        </p:nvPicPr>
        <p:blipFill>
          <a:blip r:embed="rId8"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1000"/>
                                        <p:tgtEl>
                                          <p:spTgt spid="51"/>
                                        </p:tgtEl>
                                      </p:cBhvr>
                                    </p:animEffect>
                                  </p:childTnLst>
                                </p:cTn>
                              </p:par>
                            </p:childTnLst>
                          </p:cTn>
                        </p:par>
                        <p:par>
                          <p:cTn id="16" fill="hold">
                            <p:stCondLst>
                              <p:cond delay="3000"/>
                            </p:stCondLst>
                            <p:childTnLst>
                              <p:par>
                                <p:cTn id="17" presetID="12" presetClass="entr" presetSubtype="4"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slide(fromBottom)">
                                      <p:cBhvr>
                                        <p:cTn id="19" dur="500"/>
                                        <p:tgtEl>
                                          <p:spTgt spid="59"/>
                                        </p:tgtEl>
                                      </p:cBhvr>
                                    </p:animEffect>
                                  </p:childTnLst>
                                </p:cTn>
                              </p:par>
                            </p:childTnLst>
                          </p:cTn>
                        </p:par>
                        <p:par>
                          <p:cTn id="20" fill="hold">
                            <p:stCondLst>
                              <p:cond delay="3500"/>
                            </p:stCondLst>
                            <p:childTnLst>
                              <p:par>
                                <p:cTn id="21" presetID="12" presetClass="entr" presetSubtype="4"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slide(fromBottom)">
                                      <p:cBhvr>
                                        <p:cTn id="23" dur="500"/>
                                        <p:tgtEl>
                                          <p:spTgt spid="60"/>
                                        </p:tgtEl>
                                      </p:cBhvr>
                                    </p:animEffect>
                                  </p:childTnLst>
                                </p:cTn>
                              </p:par>
                            </p:childTnLst>
                          </p:cTn>
                        </p:par>
                        <p:par>
                          <p:cTn id="24" fill="hold">
                            <p:stCondLst>
                              <p:cond delay="4000"/>
                            </p:stCondLst>
                            <p:childTnLst>
                              <p:par>
                                <p:cTn id="25" presetID="12" presetClass="entr" presetSubtype="4"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slide(fromBottom)">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1839937" y="457200"/>
            <a:ext cx="5551463" cy="5551463"/>
          </a:xfrm>
          <a:prstGeom prst="ellipse">
            <a:avLst/>
          </a:prstGeom>
          <a:solidFill>
            <a:schemeClr val="bg1"/>
          </a:solid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C:\Documents and Settings\kabeer ali\Desktop\1f88b4d3e5abdb1e8b6f5fb481ea4e60c6227710.png"/>
          <p:cNvPicPr>
            <a:picLocks noChangeAspect="1" noChangeArrowheads="1"/>
          </p:cNvPicPr>
          <p:nvPr/>
        </p:nvPicPr>
        <p:blipFill>
          <a:blip r:embed="rId3" cstate="print"/>
          <a:srcRect/>
          <a:stretch>
            <a:fillRect/>
          </a:stretch>
        </p:blipFill>
        <p:spPr bwMode="auto">
          <a:xfrm>
            <a:off x="2605615" y="1970062"/>
            <a:ext cx="3932770" cy="2525738"/>
          </a:xfrm>
          <a:prstGeom prst="rect">
            <a:avLst/>
          </a:prstGeom>
          <a:noFill/>
          <a:effectLst>
            <a:outerShdw blurRad="50800" dist="38100" dir="2700000" algn="tl" rotWithShape="0">
              <a:prstClr val="black">
                <a:alpha val="40000"/>
              </a:prstClr>
            </a:outerShdw>
          </a:effectLst>
        </p:spPr>
      </p:pic>
      <p:sp>
        <p:nvSpPr>
          <p:cNvPr id="10" name="Rectangle 9"/>
          <p:cNvSpPr/>
          <p:nvPr/>
        </p:nvSpPr>
        <p:spPr>
          <a:xfrm>
            <a:off x="1752600" y="4800600"/>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Bicycle Paths</a:t>
            </a:r>
          </a:p>
        </p:txBody>
      </p:sp>
      <p:sp>
        <p:nvSpPr>
          <p:cNvPr id="16" name="Rectangle 15"/>
          <p:cNvSpPr/>
          <p:nvPr/>
        </p:nvSpPr>
        <p:spPr>
          <a:xfrm>
            <a:off x="1275472" y="3095526"/>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Security Officials</a:t>
            </a:r>
          </a:p>
        </p:txBody>
      </p:sp>
      <p:sp>
        <p:nvSpPr>
          <p:cNvPr id="17" name="Rectangle 16"/>
          <p:cNvSpPr/>
          <p:nvPr/>
        </p:nvSpPr>
        <p:spPr>
          <a:xfrm>
            <a:off x="1752600" y="1371600"/>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Security Alarms</a:t>
            </a:r>
          </a:p>
        </p:txBody>
      </p:sp>
      <p:sp>
        <p:nvSpPr>
          <p:cNvPr id="18" name="Rectangle 17"/>
          <p:cNvSpPr/>
          <p:nvPr/>
        </p:nvSpPr>
        <p:spPr>
          <a:xfrm>
            <a:off x="3979622" y="228600"/>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CCTV Cameras</a:t>
            </a:r>
          </a:p>
        </p:txBody>
      </p:sp>
      <p:sp>
        <p:nvSpPr>
          <p:cNvPr id="19" name="Rectangle 18"/>
          <p:cNvSpPr/>
          <p:nvPr/>
        </p:nvSpPr>
        <p:spPr>
          <a:xfrm>
            <a:off x="4009111" y="5715000"/>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Sidewalks</a:t>
            </a:r>
          </a:p>
        </p:txBody>
      </p:sp>
      <p:sp>
        <p:nvSpPr>
          <p:cNvPr id="20" name="Rectangle 19"/>
          <p:cNvSpPr/>
          <p:nvPr/>
        </p:nvSpPr>
        <p:spPr>
          <a:xfrm>
            <a:off x="6096000" y="4800600"/>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Windows</a:t>
            </a:r>
          </a:p>
        </p:txBody>
      </p:sp>
      <p:sp>
        <p:nvSpPr>
          <p:cNvPr id="21" name="Rectangle 20"/>
          <p:cNvSpPr/>
          <p:nvPr/>
        </p:nvSpPr>
        <p:spPr>
          <a:xfrm>
            <a:off x="6781800" y="3095526"/>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Biometric Devices</a:t>
            </a:r>
          </a:p>
        </p:txBody>
      </p:sp>
      <p:sp>
        <p:nvSpPr>
          <p:cNvPr id="22" name="Rectangle 21"/>
          <p:cNvSpPr/>
          <p:nvPr/>
        </p:nvSpPr>
        <p:spPr>
          <a:xfrm>
            <a:off x="6172200" y="1371600"/>
            <a:ext cx="1125778" cy="409674"/>
          </a:xfrm>
          <a:prstGeom prst="rect">
            <a:avLst/>
          </a:prstGeom>
          <a:solidFill>
            <a:schemeClr val="tx1">
              <a:lumMod val="75000"/>
              <a:lumOff val="25000"/>
            </a:schemeClr>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a:t>Walls</a:t>
            </a:r>
          </a:p>
        </p:txBody>
      </p:sp>
      <p:pic>
        <p:nvPicPr>
          <p:cNvPr id="24" name="Picture 23" descr="008_06.png">
            <a:hlinkClick r:id="rId4" action="ppaction://hlinkpres?slideindex=1&amp;slidetitle=Information Security Awareness Campaign"/>
          </p:cNvPr>
          <p:cNvPicPr>
            <a:picLocks noChangeAspect="1"/>
          </p:cNvPicPr>
          <p:nvPr/>
        </p:nvPicPr>
        <p:blipFill>
          <a:blip r:embed="rId5" cstate="print"/>
          <a:stretch>
            <a:fillRect/>
          </a:stretch>
        </p:blipFill>
        <p:spPr>
          <a:xfrm>
            <a:off x="8001000" y="6502803"/>
            <a:ext cx="200025" cy="200025"/>
          </a:xfrm>
          <a:prstGeom prst="rect">
            <a:avLst/>
          </a:prstGeom>
        </p:spPr>
      </p:pic>
      <p:pic>
        <p:nvPicPr>
          <p:cNvPr id="25" name="Picture 24" descr="007_03.gif"/>
          <p:cNvPicPr>
            <a:picLocks noChangeAspect="1"/>
          </p:cNvPicPr>
          <p:nvPr/>
        </p:nvPicPr>
        <p:blipFill>
          <a:blip r:embed="rId6" cstate="print"/>
          <a:stretch>
            <a:fillRect/>
          </a:stretch>
        </p:blipFill>
        <p:spPr>
          <a:xfrm>
            <a:off x="8382000" y="6512328"/>
            <a:ext cx="257175" cy="180975"/>
          </a:xfrm>
          <a:prstGeom prst="rect">
            <a:avLst/>
          </a:prstGeom>
        </p:spPr>
      </p:pic>
      <p:pic>
        <p:nvPicPr>
          <p:cNvPr id="26" name="Picture 25" descr="007_05.gif">
            <a:hlinkClick r:id="rId7" action="ppaction://hlinkpres?slideindex=15&amp;slidetitle=PowerPoint Presentation"/>
          </p:cNvPr>
          <p:cNvPicPr>
            <a:picLocks noChangeAspect="1"/>
          </p:cNvPicPr>
          <p:nvPr/>
        </p:nvPicPr>
        <p:blipFill>
          <a:blip r:embed="rId8" cstate="print"/>
          <a:stretch>
            <a:fillRect/>
          </a:stretch>
        </p:blipFill>
        <p:spPr>
          <a:xfrm>
            <a:off x="8763000" y="6512328"/>
            <a:ext cx="257175" cy="180975"/>
          </a:xfrm>
          <a:prstGeom prst="rect">
            <a:avLst/>
          </a:prstGeom>
        </p:spPr>
      </p:pic>
      <p:pic>
        <p:nvPicPr>
          <p:cNvPr id="27" name="Picture 26" descr="008_03.png"/>
          <p:cNvPicPr>
            <a:picLocks noChangeAspect="1"/>
          </p:cNvPicPr>
          <p:nvPr/>
        </p:nvPicPr>
        <p:blipFill>
          <a:blip r:embed="rId9"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53"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000" fill="hold"/>
                                        <p:tgtEl>
                                          <p:spTgt spid="18"/>
                                        </p:tgtEl>
                                        <p:attrNameLst>
                                          <p:attrName>ppt_x</p:attrName>
                                        </p:attrNameLst>
                                      </p:cBhvr>
                                      <p:tavLst>
                                        <p:tav tm="0">
                                          <p:val>
                                            <p:strVal val="#ppt_x"/>
                                          </p:val>
                                        </p:tav>
                                        <p:tav tm="100000">
                                          <p:val>
                                            <p:strVal val="#ppt_x"/>
                                          </p:val>
                                        </p:tav>
                                      </p:tavLst>
                                    </p:anim>
                                    <p:anim calcmode="lin" valueType="num">
                                      <p:cBhvr additive="base">
                                        <p:cTn id="18" dur="1000" fill="hold"/>
                                        <p:tgtEl>
                                          <p:spTgt spid="18"/>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1+#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5000"/>
                            </p:stCondLst>
                            <p:childTnLst>
                              <p:par>
                                <p:cTn id="30" presetID="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000" fill="hold"/>
                                        <p:tgtEl>
                                          <p:spTgt spid="16"/>
                                        </p:tgtEl>
                                        <p:attrNameLst>
                                          <p:attrName>ppt_x</p:attrName>
                                        </p:attrNameLst>
                                      </p:cBhvr>
                                      <p:tavLst>
                                        <p:tav tm="0">
                                          <p:val>
                                            <p:strVal val="0-#ppt_w/2"/>
                                          </p:val>
                                        </p:tav>
                                        <p:tav tm="100000">
                                          <p:val>
                                            <p:strVal val="#ppt_x"/>
                                          </p:val>
                                        </p:tav>
                                      </p:tavLst>
                                    </p:anim>
                                    <p:anim calcmode="lin" valueType="num">
                                      <p:cBhvr additive="base">
                                        <p:cTn id="33" dur="10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6000"/>
                            </p:stCondLst>
                            <p:childTnLst>
                              <p:par>
                                <p:cTn id="35" presetID="2" presetClass="entr" presetSubtype="2"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1000" fill="hold"/>
                                        <p:tgtEl>
                                          <p:spTgt spid="21"/>
                                        </p:tgtEl>
                                        <p:attrNameLst>
                                          <p:attrName>ppt_x</p:attrName>
                                        </p:attrNameLst>
                                      </p:cBhvr>
                                      <p:tavLst>
                                        <p:tav tm="0">
                                          <p:val>
                                            <p:strVal val="1+#ppt_w/2"/>
                                          </p:val>
                                        </p:tav>
                                        <p:tav tm="100000">
                                          <p:val>
                                            <p:strVal val="#ppt_x"/>
                                          </p:val>
                                        </p:tav>
                                      </p:tavLst>
                                    </p:anim>
                                    <p:anim calcmode="lin" valueType="num">
                                      <p:cBhvr additive="base">
                                        <p:cTn id="38" dur="10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1000" fill="hold"/>
                                        <p:tgtEl>
                                          <p:spTgt spid="10"/>
                                        </p:tgtEl>
                                        <p:attrNameLst>
                                          <p:attrName>ppt_x</p:attrName>
                                        </p:attrNameLst>
                                      </p:cBhvr>
                                      <p:tavLst>
                                        <p:tav tm="0">
                                          <p:val>
                                            <p:strVal val="0-#ppt_w/2"/>
                                          </p:val>
                                        </p:tav>
                                        <p:tav tm="100000">
                                          <p:val>
                                            <p:strVal val="#ppt_x"/>
                                          </p:val>
                                        </p:tav>
                                      </p:tavLst>
                                    </p:anim>
                                    <p:anim calcmode="lin" valueType="num">
                                      <p:cBhvr additive="base">
                                        <p:cTn id="43" dur="10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8000"/>
                            </p:stCondLst>
                            <p:childTnLst>
                              <p:par>
                                <p:cTn id="45" presetID="2" presetClass="entr" presetSubtype="2"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000" fill="hold"/>
                                        <p:tgtEl>
                                          <p:spTgt spid="20"/>
                                        </p:tgtEl>
                                        <p:attrNameLst>
                                          <p:attrName>ppt_x</p:attrName>
                                        </p:attrNameLst>
                                      </p:cBhvr>
                                      <p:tavLst>
                                        <p:tav tm="0">
                                          <p:val>
                                            <p:strVal val="1+#ppt_w/2"/>
                                          </p:val>
                                        </p:tav>
                                        <p:tav tm="100000">
                                          <p:val>
                                            <p:strVal val="#ppt_x"/>
                                          </p:val>
                                        </p:tav>
                                      </p:tavLst>
                                    </p:anim>
                                    <p:anim calcmode="lin" valueType="num">
                                      <p:cBhvr additive="base">
                                        <p:cTn id="48" dur="1000" fill="hold"/>
                                        <p:tgtEl>
                                          <p:spTgt spid="20"/>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1000" fill="hold"/>
                                        <p:tgtEl>
                                          <p:spTgt spid="19"/>
                                        </p:tgtEl>
                                        <p:attrNameLst>
                                          <p:attrName>ppt_x</p:attrName>
                                        </p:attrNameLst>
                                      </p:cBhvr>
                                      <p:tavLst>
                                        <p:tav tm="0">
                                          <p:val>
                                            <p:strVal val="#ppt_x"/>
                                          </p:val>
                                        </p:tav>
                                        <p:tav tm="100000">
                                          <p:val>
                                            <p:strVal val="#ppt_x"/>
                                          </p:val>
                                        </p:tav>
                                      </p:tavLst>
                                    </p:anim>
                                    <p:anim calcmode="lin" valueType="num">
                                      <p:cBhvr additive="base">
                                        <p:cTn id="53"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p:bldP spid="20" grpId="0" animBg="1"/>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19435" y="1192182"/>
            <a:ext cx="8414282" cy="3116891"/>
            <a:chOff x="-113240" y="838200"/>
            <a:chExt cx="9104840" cy="3372694"/>
          </a:xfrm>
        </p:grpSpPr>
        <p:pic>
          <p:nvPicPr>
            <p:cNvPr id="10" name="Picture 2" descr="C:\Documents and Settings\Administrator\Desktop\Untitled-1.png"/>
            <p:cNvPicPr>
              <a:picLocks noChangeAspect="1" noChangeArrowheads="1"/>
            </p:cNvPicPr>
            <p:nvPr/>
          </p:nvPicPr>
          <p:blipFill>
            <a:blip r:embed="rId3" cstate="print"/>
            <a:srcRect/>
            <a:stretch>
              <a:fillRect/>
            </a:stretch>
          </p:blipFill>
          <p:spPr bwMode="auto">
            <a:xfrm>
              <a:off x="-113240" y="838200"/>
              <a:ext cx="9104840" cy="3372694"/>
            </a:xfrm>
            <a:prstGeom prst="rect">
              <a:avLst/>
            </a:prstGeom>
            <a:noFill/>
          </p:spPr>
        </p:pic>
        <p:sp>
          <p:nvSpPr>
            <p:cNvPr id="21" name="TextBox 20"/>
            <p:cNvSpPr txBox="1"/>
            <p:nvPr/>
          </p:nvSpPr>
          <p:spPr>
            <a:xfrm>
              <a:off x="2221916" y="1101747"/>
              <a:ext cx="528314" cy="1105775"/>
            </a:xfrm>
            <a:prstGeom prst="rect">
              <a:avLst/>
            </a:prstGeom>
            <a:noFill/>
          </p:spPr>
          <p:txBody>
            <a:bodyPr wrap="none" rtlCol="0">
              <a:spAutoFit/>
            </a:bodyPr>
            <a:lstStyle/>
            <a:p>
              <a:r>
                <a:rPr lang="en-US" sz="5400" b="1" dirty="0">
                  <a:solidFill>
                    <a:schemeClr val="bg1"/>
                  </a:solidFill>
                  <a:effectLst>
                    <a:outerShdw blurRad="38100" dist="38100" dir="2700000" algn="tl">
                      <a:srgbClr val="000000">
                        <a:alpha val="43137"/>
                      </a:srgbClr>
                    </a:outerShdw>
                  </a:effectLst>
                </a:rPr>
                <a:t>1</a:t>
              </a:r>
            </a:p>
          </p:txBody>
        </p:sp>
        <p:pic>
          <p:nvPicPr>
            <p:cNvPr id="24" name="Picture 5" descr="C:\Documents and Settings\Administrator\Desktop\ppt_tmplt\update.png"/>
            <p:cNvPicPr>
              <a:picLocks noChangeAspect="1" noChangeArrowheads="1"/>
            </p:cNvPicPr>
            <p:nvPr/>
          </p:nvPicPr>
          <p:blipFill>
            <a:blip r:embed="rId4" cstate="print"/>
            <a:srcRect/>
            <a:stretch>
              <a:fillRect/>
            </a:stretch>
          </p:blipFill>
          <p:spPr bwMode="auto">
            <a:xfrm>
              <a:off x="1245557" y="2470597"/>
              <a:ext cx="681677" cy="912567"/>
            </a:xfrm>
            <a:prstGeom prst="rect">
              <a:avLst/>
            </a:prstGeom>
            <a:ln>
              <a:noFill/>
            </a:ln>
            <a:effectLst>
              <a:outerShdw blurRad="63500" sx="102000" sy="102000" algn="ctr" rotWithShape="0">
                <a:prstClr val="black">
                  <a:alpha val="40000"/>
                </a:prstClr>
              </a:outerShdw>
            </a:effectLst>
          </p:spPr>
        </p:pic>
      </p:grpSp>
      <p:grpSp>
        <p:nvGrpSpPr>
          <p:cNvPr id="32" name="Group 31"/>
          <p:cNvGrpSpPr/>
          <p:nvPr/>
        </p:nvGrpSpPr>
        <p:grpSpPr>
          <a:xfrm>
            <a:off x="160212" y="2110422"/>
            <a:ext cx="8414282" cy="3116891"/>
            <a:chOff x="-177324" y="1831800"/>
            <a:chExt cx="9104840" cy="3372694"/>
          </a:xfrm>
        </p:grpSpPr>
        <p:pic>
          <p:nvPicPr>
            <p:cNvPr id="16" name="Picture 3" descr="C:\Documents and Settings\Administrator\Desktop\02.png"/>
            <p:cNvPicPr>
              <a:picLocks noChangeAspect="1" noChangeArrowheads="1"/>
            </p:cNvPicPr>
            <p:nvPr/>
          </p:nvPicPr>
          <p:blipFill>
            <a:blip r:embed="rId5" cstate="print"/>
            <a:srcRect/>
            <a:stretch>
              <a:fillRect/>
            </a:stretch>
          </p:blipFill>
          <p:spPr bwMode="auto">
            <a:xfrm>
              <a:off x="-177324" y="1831800"/>
              <a:ext cx="9104840" cy="3372694"/>
            </a:xfrm>
            <a:prstGeom prst="rect">
              <a:avLst/>
            </a:prstGeom>
            <a:noFill/>
          </p:spPr>
        </p:pic>
        <p:sp>
          <p:nvSpPr>
            <p:cNvPr id="22" name="TextBox 21"/>
            <p:cNvSpPr txBox="1"/>
            <p:nvPr/>
          </p:nvSpPr>
          <p:spPr>
            <a:xfrm>
              <a:off x="3057875" y="2470597"/>
              <a:ext cx="708771" cy="1105775"/>
            </a:xfrm>
            <a:prstGeom prst="rect">
              <a:avLst/>
            </a:prstGeom>
            <a:noFill/>
          </p:spPr>
          <p:txBody>
            <a:bodyPr wrap="none" rtlCol="0">
              <a:spAutoFit/>
            </a:bodyPr>
            <a:lstStyle/>
            <a:p>
              <a:r>
                <a:rPr lang="en-US" sz="5400" b="1" dirty="0">
                  <a:solidFill>
                    <a:schemeClr val="bg1"/>
                  </a:solidFill>
                  <a:effectLst>
                    <a:outerShdw blurRad="38100" dist="38100" dir="2700000" algn="tl">
                      <a:srgbClr val="000000">
                        <a:alpha val="43137"/>
                      </a:srgbClr>
                    </a:outerShdw>
                  </a:effectLst>
                </a:rPr>
                <a:t>2</a:t>
              </a:r>
            </a:p>
          </p:txBody>
        </p:sp>
        <p:pic>
          <p:nvPicPr>
            <p:cNvPr id="25" name="Picture 6" descr="C:\Documents and Settings\Administrator\Desktop\ppt_tmplt\slideshare_icon.png"/>
            <p:cNvPicPr>
              <a:picLocks noChangeAspect="1" noChangeArrowheads="1"/>
            </p:cNvPicPr>
            <p:nvPr/>
          </p:nvPicPr>
          <p:blipFill>
            <a:blip r:embed="rId6" cstate="print"/>
            <a:srcRect/>
            <a:stretch>
              <a:fillRect/>
            </a:stretch>
          </p:blipFill>
          <p:spPr bwMode="auto">
            <a:xfrm>
              <a:off x="2128011" y="3839447"/>
              <a:ext cx="821310" cy="821310"/>
            </a:xfrm>
            <a:prstGeom prst="rect">
              <a:avLst/>
            </a:prstGeom>
            <a:ln>
              <a:noFill/>
            </a:ln>
            <a:effectLst>
              <a:outerShdw blurRad="63500" sx="102000" sy="102000" algn="ctr" rotWithShape="0">
                <a:prstClr val="black">
                  <a:alpha val="40000"/>
                </a:prstClr>
              </a:outerShdw>
            </a:effectLst>
          </p:spPr>
        </p:pic>
      </p:grpSp>
      <p:sp>
        <p:nvSpPr>
          <p:cNvPr id="18" name="TextBox 17"/>
          <p:cNvSpPr txBox="1"/>
          <p:nvPr/>
        </p:nvSpPr>
        <p:spPr>
          <a:xfrm>
            <a:off x="3733800" y="1676400"/>
            <a:ext cx="3581400" cy="523220"/>
          </a:xfrm>
          <a:prstGeom prst="rect">
            <a:avLst/>
          </a:prstGeom>
          <a:noFill/>
        </p:spPr>
        <p:txBody>
          <a:bodyPr wrap="square" rtlCol="0">
            <a:spAutoFit/>
          </a:bodyPr>
          <a:lstStyle/>
          <a:p>
            <a:pPr algn="ctr"/>
            <a:r>
              <a:rPr lang="en-US" sz="1400" b="1" dirty="0"/>
              <a:t>Perimeter security prevents unauthorized access to a location.</a:t>
            </a:r>
          </a:p>
        </p:txBody>
      </p:sp>
      <p:sp>
        <p:nvSpPr>
          <p:cNvPr id="19" name="TextBox 18"/>
          <p:cNvSpPr txBox="1"/>
          <p:nvPr/>
        </p:nvSpPr>
        <p:spPr>
          <a:xfrm>
            <a:off x="4419600" y="2743200"/>
            <a:ext cx="4337205" cy="954107"/>
          </a:xfrm>
          <a:prstGeom prst="rect">
            <a:avLst/>
          </a:prstGeom>
          <a:noFill/>
        </p:spPr>
        <p:txBody>
          <a:bodyPr wrap="square" rtlCol="0">
            <a:spAutoFit/>
          </a:bodyPr>
          <a:lstStyle/>
          <a:p>
            <a:pPr algn="ctr"/>
            <a:r>
              <a:rPr lang="en-US" sz="1400" b="1" dirty="0"/>
              <a:t>Perimeter security should be implemented in a facility in two modes i.e. during office hours and after office hours (the protocols for both will be different).</a:t>
            </a:r>
          </a:p>
        </p:txBody>
      </p:sp>
      <p:sp>
        <p:nvSpPr>
          <p:cNvPr id="28" name="Title 27"/>
          <p:cNvSpPr>
            <a:spLocks noGrp="1"/>
          </p:cNvSpPr>
          <p:nvPr>
            <p:ph type="title"/>
          </p:nvPr>
        </p:nvSpPr>
        <p:spPr/>
        <p:txBody>
          <a:bodyPr/>
          <a:lstStyle/>
          <a:p>
            <a:r>
              <a:rPr lang="en-US"/>
              <a:t>Perimeter Security</a:t>
            </a:r>
            <a:endParaRPr lang="en-US" dirty="0"/>
          </a:p>
        </p:txBody>
      </p:sp>
      <p:sp>
        <p:nvSpPr>
          <p:cNvPr id="20" name="TextBox 19"/>
          <p:cNvSpPr txBox="1"/>
          <p:nvPr/>
        </p:nvSpPr>
        <p:spPr>
          <a:xfrm>
            <a:off x="5410200" y="3962400"/>
            <a:ext cx="3015569" cy="738664"/>
          </a:xfrm>
          <a:prstGeom prst="rect">
            <a:avLst/>
          </a:prstGeom>
          <a:noFill/>
        </p:spPr>
        <p:txBody>
          <a:bodyPr wrap="none" rtlCol="0">
            <a:spAutoFit/>
          </a:bodyPr>
          <a:lstStyle/>
          <a:p>
            <a:pPr algn="ctr"/>
            <a:r>
              <a:rPr lang="en-US" sz="1400" b="1" dirty="0"/>
              <a:t>Perimeter security works best if it </a:t>
            </a:r>
          </a:p>
          <a:p>
            <a:pPr algn="ctr"/>
            <a:r>
              <a:rPr lang="en-US" sz="1400" b="1" dirty="0"/>
              <a:t>is implemented using layered </a:t>
            </a:r>
          </a:p>
          <a:p>
            <a:pPr algn="ctr"/>
            <a:r>
              <a:rPr lang="en-US" sz="1400" b="1" dirty="0"/>
              <a:t>defense approach.</a:t>
            </a:r>
          </a:p>
        </p:txBody>
      </p:sp>
      <p:grpSp>
        <p:nvGrpSpPr>
          <p:cNvPr id="31" name="Group 30"/>
          <p:cNvGrpSpPr/>
          <p:nvPr/>
        </p:nvGrpSpPr>
        <p:grpSpPr>
          <a:xfrm>
            <a:off x="-228081" y="3304800"/>
            <a:ext cx="9143481" cy="2867400"/>
            <a:chOff x="-673684" y="4256977"/>
            <a:chExt cx="9893884" cy="3102727"/>
          </a:xfrm>
        </p:grpSpPr>
        <p:pic>
          <p:nvPicPr>
            <p:cNvPr id="17" name="Picture 4" descr="C:\Documents and Settings\Administrator\Desktop\50 [Converted].png"/>
            <p:cNvPicPr>
              <a:picLocks noChangeAspect="1" noChangeArrowheads="1"/>
            </p:cNvPicPr>
            <p:nvPr/>
          </p:nvPicPr>
          <p:blipFill>
            <a:blip r:embed="rId7" cstate="print"/>
            <a:srcRect b="24374"/>
            <a:stretch>
              <a:fillRect/>
            </a:stretch>
          </p:blipFill>
          <p:spPr bwMode="auto">
            <a:xfrm>
              <a:off x="-673684" y="4256977"/>
              <a:ext cx="9893884" cy="3102727"/>
            </a:xfrm>
            <a:prstGeom prst="rect">
              <a:avLst/>
            </a:prstGeom>
            <a:noFill/>
          </p:spPr>
        </p:pic>
        <p:sp>
          <p:nvSpPr>
            <p:cNvPr id="23" name="TextBox 22"/>
            <p:cNvSpPr txBox="1"/>
            <p:nvPr/>
          </p:nvSpPr>
          <p:spPr>
            <a:xfrm>
              <a:off x="3886200" y="4921304"/>
              <a:ext cx="704931" cy="923330"/>
            </a:xfrm>
            <a:prstGeom prst="rect">
              <a:avLst/>
            </a:prstGeom>
            <a:noFill/>
          </p:spPr>
          <p:txBody>
            <a:bodyPr wrap="square" rtlCol="0">
              <a:spAutoFit/>
            </a:bodyPr>
            <a:lstStyle/>
            <a:p>
              <a:r>
                <a:rPr lang="en-US" sz="5400" b="1" dirty="0">
                  <a:solidFill>
                    <a:schemeClr val="bg1"/>
                  </a:solidFill>
                  <a:effectLst>
                    <a:outerShdw blurRad="38100" dist="38100" dir="2700000" algn="tl">
                      <a:srgbClr val="000000">
                        <a:alpha val="43137"/>
                      </a:srgbClr>
                    </a:outerShdw>
                  </a:effectLst>
                </a:rPr>
                <a:t>3</a:t>
              </a:r>
            </a:p>
          </p:txBody>
        </p:sp>
        <p:pic>
          <p:nvPicPr>
            <p:cNvPr id="26" name="Picture 7" descr="C:\Documents and Settings\Administrator\Desktop\ppt_tmplt\bkup.png"/>
            <p:cNvPicPr>
              <a:picLocks noChangeAspect="1" noChangeArrowheads="1"/>
            </p:cNvPicPr>
            <p:nvPr/>
          </p:nvPicPr>
          <p:blipFill>
            <a:blip r:embed="rId8" cstate="print"/>
            <a:srcRect/>
            <a:stretch>
              <a:fillRect/>
            </a:stretch>
          </p:blipFill>
          <p:spPr bwMode="auto">
            <a:xfrm>
              <a:off x="2971800" y="6140504"/>
              <a:ext cx="796595" cy="796595"/>
            </a:xfrm>
            <a:prstGeom prst="rect">
              <a:avLst/>
            </a:prstGeom>
            <a:noFill/>
            <a:effectLst>
              <a:outerShdw blurRad="63500" sx="102000" sy="102000" algn="ctr" rotWithShape="0">
                <a:prstClr val="black">
                  <a:alpha val="40000"/>
                </a:prstClr>
              </a:outerShdw>
            </a:effectLst>
          </p:spPr>
        </p:pic>
      </p:grpSp>
      <p:pic>
        <p:nvPicPr>
          <p:cNvPr id="29" name="Picture 28" descr="008_06.png">
            <a:hlinkClick r:id="rId9" action="ppaction://hlinkpres?slideindex=1&amp;slidetitle=Information Security Awareness Campaign"/>
          </p:cNvPr>
          <p:cNvPicPr>
            <a:picLocks noChangeAspect="1"/>
          </p:cNvPicPr>
          <p:nvPr/>
        </p:nvPicPr>
        <p:blipFill>
          <a:blip r:embed="rId10" cstate="print"/>
          <a:stretch>
            <a:fillRect/>
          </a:stretch>
        </p:blipFill>
        <p:spPr>
          <a:xfrm>
            <a:off x="8001000" y="6502803"/>
            <a:ext cx="200025" cy="200025"/>
          </a:xfrm>
          <a:prstGeom prst="rect">
            <a:avLst/>
          </a:prstGeom>
        </p:spPr>
      </p:pic>
      <p:pic>
        <p:nvPicPr>
          <p:cNvPr id="30" name="Picture 29" descr="007_03.gif"/>
          <p:cNvPicPr>
            <a:picLocks noChangeAspect="1"/>
          </p:cNvPicPr>
          <p:nvPr/>
        </p:nvPicPr>
        <p:blipFill>
          <a:blip r:embed="rId11" cstate="print"/>
          <a:stretch>
            <a:fillRect/>
          </a:stretch>
        </p:blipFill>
        <p:spPr>
          <a:xfrm>
            <a:off x="8382000" y="6512328"/>
            <a:ext cx="257175" cy="180975"/>
          </a:xfrm>
          <a:prstGeom prst="rect">
            <a:avLst/>
          </a:prstGeom>
        </p:spPr>
      </p:pic>
      <p:pic>
        <p:nvPicPr>
          <p:cNvPr id="34" name="Picture 33" descr="007_05.gif">
            <a:hlinkClick r:id="rId12" action="ppaction://hlinkpres?slideindex=22&amp;slidetitle=أمن الحدود الخارجية"/>
          </p:cNvPr>
          <p:cNvPicPr>
            <a:picLocks noChangeAspect="1"/>
          </p:cNvPicPr>
          <p:nvPr/>
        </p:nvPicPr>
        <p:blipFill>
          <a:blip r:embed="rId13" cstate="print"/>
          <a:stretch>
            <a:fillRect/>
          </a:stretch>
        </p:blipFill>
        <p:spPr>
          <a:xfrm>
            <a:off x="8763000" y="6512328"/>
            <a:ext cx="257175" cy="180975"/>
          </a:xfrm>
          <a:prstGeom prst="rect">
            <a:avLst/>
          </a:prstGeom>
        </p:spPr>
      </p:pic>
      <p:pic>
        <p:nvPicPr>
          <p:cNvPr id="35" name="Picture 34" descr="008_03.png"/>
          <p:cNvPicPr>
            <a:picLocks noChangeAspect="1"/>
          </p:cNvPicPr>
          <p:nvPr/>
        </p:nvPicPr>
        <p:blipFill>
          <a:blip r:embed="rId14"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anim calcmode="discrete" valueType="clr">
                                      <p:cBhvr override="childStyle">
                                        <p:cTn id="7"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
                                        </p:tgtEl>
                                        <p:attrNameLst>
                                          <p:attrName>fillcolor</p:attrName>
                                        </p:attrNameLst>
                                      </p:cBhvr>
                                      <p:tavLst>
                                        <p:tav tm="0">
                                          <p:val>
                                            <p:clrVal>
                                              <a:schemeClr val="accent2"/>
                                            </p:clrVal>
                                          </p:val>
                                        </p:tav>
                                        <p:tav tm="50000">
                                          <p:val>
                                            <p:clrVal>
                                              <a:schemeClr val="hlink"/>
                                            </p:clrVal>
                                          </p:val>
                                        </p:tav>
                                      </p:tavLst>
                                    </p:anim>
                                    <p:set>
                                      <p:cBhvr>
                                        <p:cTn id="9" dur="80"/>
                                        <p:tgtEl>
                                          <p:spTgt spid="18"/>
                                        </p:tgtEl>
                                        <p:attrNameLst>
                                          <p:attrName>fill.type</p:attrName>
                                        </p:attrNameLst>
                                      </p:cBhvr>
                                      <p:to>
                                        <p:strVal val="solid"/>
                                      </p:to>
                                    </p:set>
                                  </p:childTnLst>
                                </p:cTn>
                              </p:par>
                            </p:childTnLst>
                          </p:cTn>
                        </p:par>
                        <p:par>
                          <p:cTn id="10" fill="hold">
                            <p:stCondLst>
                              <p:cond delay="22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9"/>
                                        </p:tgtEl>
                                        <p:attrNameLst>
                                          <p:attrName>style.visibility</p:attrName>
                                        </p:attrNameLst>
                                      </p:cBhvr>
                                      <p:to>
                                        <p:strVal val="visible"/>
                                      </p:to>
                                    </p:set>
                                    <p:anim calcmode="discrete" valueType="clr">
                                      <p:cBhvr override="childStyle">
                                        <p:cTn id="13"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9"/>
                                        </p:tgtEl>
                                        <p:attrNameLst>
                                          <p:attrName>fillcolor</p:attrName>
                                        </p:attrNameLst>
                                      </p:cBhvr>
                                      <p:tavLst>
                                        <p:tav tm="0">
                                          <p:val>
                                            <p:clrVal>
                                              <a:schemeClr val="accent2"/>
                                            </p:clrVal>
                                          </p:val>
                                        </p:tav>
                                        <p:tav tm="50000">
                                          <p:val>
                                            <p:clrVal>
                                              <a:schemeClr val="hlink"/>
                                            </p:clrVal>
                                          </p:val>
                                        </p:tav>
                                      </p:tavLst>
                                    </p:anim>
                                    <p:set>
                                      <p:cBhvr>
                                        <p:cTn id="15" dur="80"/>
                                        <p:tgtEl>
                                          <p:spTgt spid="19"/>
                                        </p:tgtEl>
                                        <p:attrNameLst>
                                          <p:attrName>fill.type</p:attrName>
                                        </p:attrNameLst>
                                      </p:cBhvr>
                                      <p:to>
                                        <p:strVal val="solid"/>
                                      </p:to>
                                    </p:set>
                                  </p:childTnLst>
                                </p:cTn>
                              </p:par>
                            </p:childTnLst>
                          </p:cTn>
                        </p:par>
                        <p:par>
                          <p:cTn id="16" fill="hold">
                            <p:stCondLst>
                              <p:cond delay="764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0"/>
                                        </p:tgtEl>
                                        <p:attrNameLst>
                                          <p:attrName>style.visibility</p:attrName>
                                        </p:attrNameLst>
                                      </p:cBhvr>
                                      <p:to>
                                        <p:strVal val="visible"/>
                                      </p:to>
                                    </p:set>
                                    <p:anim calcmode="discrete" valueType="clr">
                                      <p:cBhvr override="childStyle">
                                        <p:cTn id="19"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0"/>
                                        </p:tgtEl>
                                        <p:attrNameLst>
                                          <p:attrName>fillcolor</p:attrName>
                                        </p:attrNameLst>
                                      </p:cBhvr>
                                      <p:tavLst>
                                        <p:tav tm="0">
                                          <p:val>
                                            <p:clrVal>
                                              <a:schemeClr val="accent2"/>
                                            </p:clrVal>
                                          </p:val>
                                        </p:tav>
                                        <p:tav tm="50000">
                                          <p:val>
                                            <p:clrVal>
                                              <a:schemeClr val="hlink"/>
                                            </p:clrVal>
                                          </p:val>
                                        </p:tav>
                                      </p:tavLst>
                                    </p:anim>
                                    <p:set>
                                      <p:cBhvr>
                                        <p:cTn id="21"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295400"/>
            <a:ext cx="7162800" cy="501316"/>
          </a:xfrm>
          <a:prstGeom prst="rect">
            <a:avLst/>
          </a:prstGeom>
          <a:solidFill>
            <a:srgbClr val="F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Perimeter security contains following controls:</a:t>
            </a:r>
          </a:p>
        </p:txBody>
      </p:sp>
      <p:grpSp>
        <p:nvGrpSpPr>
          <p:cNvPr id="46" name="Group 45"/>
          <p:cNvGrpSpPr/>
          <p:nvPr/>
        </p:nvGrpSpPr>
        <p:grpSpPr>
          <a:xfrm>
            <a:off x="495300" y="2572106"/>
            <a:ext cx="8153400" cy="1211449"/>
            <a:chOff x="495300" y="2572106"/>
            <a:chExt cx="8153400" cy="1211449"/>
          </a:xfrm>
        </p:grpSpPr>
        <p:grpSp>
          <p:nvGrpSpPr>
            <p:cNvPr id="28" name="Group 22"/>
            <p:cNvGrpSpPr/>
            <p:nvPr/>
          </p:nvGrpSpPr>
          <p:grpSpPr>
            <a:xfrm>
              <a:off x="495300" y="2572106"/>
              <a:ext cx="1787226" cy="1211449"/>
              <a:chOff x="914400" y="2395560"/>
              <a:chExt cx="1304621" cy="884321"/>
            </a:xfrm>
          </p:grpSpPr>
          <p:sp>
            <p:nvSpPr>
              <p:cNvPr id="29" name="Diagonal Stripe 28"/>
              <p:cNvSpPr/>
              <p:nvPr/>
            </p:nvSpPr>
            <p:spPr>
              <a:xfrm rot="2847353">
                <a:off x="1285571" y="2346431"/>
                <a:ext cx="884321" cy="982579"/>
              </a:xfrm>
              <a:prstGeom prst="diagStripe">
                <a:avLst>
                  <a:gd name="adj" fmla="val 8529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30" name="Rounded Rectangle 29"/>
              <p:cNvSpPr/>
              <p:nvPr/>
            </p:nvSpPr>
            <p:spPr>
              <a:xfrm>
                <a:off x="914400" y="2603104"/>
                <a:ext cx="393032" cy="39303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grpSp>
        <p:sp>
          <p:nvSpPr>
            <p:cNvPr id="34" name="Rectangle 33"/>
            <p:cNvSpPr/>
            <p:nvPr/>
          </p:nvSpPr>
          <p:spPr>
            <a:xfrm>
              <a:off x="1257300" y="2829165"/>
              <a:ext cx="7391400" cy="5334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Rectangle 35"/>
            <p:cNvSpPr/>
            <p:nvPr/>
          </p:nvSpPr>
          <p:spPr>
            <a:xfrm>
              <a:off x="1333500" y="2882738"/>
              <a:ext cx="3296095" cy="400110"/>
            </a:xfrm>
            <a:prstGeom prst="rect">
              <a:avLst/>
            </a:prstGeom>
          </p:spPr>
          <p:txBody>
            <a:bodyPr wrap="none">
              <a:spAutoFit/>
            </a:bodyPr>
            <a:lstStyle/>
            <a:p>
              <a:pPr lvl="0"/>
              <a:r>
                <a:rPr lang="en-US" sz="2000" b="1" kern="0" dirty="0">
                  <a:solidFill>
                    <a:schemeClr val="bg1"/>
                  </a:solidFill>
                  <a:latin typeface="Exo" pitchFamily="2" charset="0"/>
                </a:rPr>
                <a:t>Personnel Access Controls</a:t>
              </a:r>
            </a:p>
          </p:txBody>
        </p:sp>
      </p:grpSp>
      <p:grpSp>
        <p:nvGrpSpPr>
          <p:cNvPr id="47" name="Group 46"/>
          <p:cNvGrpSpPr/>
          <p:nvPr/>
        </p:nvGrpSpPr>
        <p:grpSpPr>
          <a:xfrm>
            <a:off x="495300" y="3291772"/>
            <a:ext cx="8153400" cy="1211449"/>
            <a:chOff x="495300" y="3291772"/>
            <a:chExt cx="8153400" cy="1211449"/>
          </a:xfrm>
        </p:grpSpPr>
        <p:grpSp>
          <p:nvGrpSpPr>
            <p:cNvPr id="25" name="Group 23"/>
            <p:cNvGrpSpPr/>
            <p:nvPr/>
          </p:nvGrpSpPr>
          <p:grpSpPr>
            <a:xfrm>
              <a:off x="495300" y="3291772"/>
              <a:ext cx="1787226" cy="1211449"/>
              <a:chOff x="914400" y="2920894"/>
              <a:chExt cx="1304621" cy="884321"/>
            </a:xfrm>
          </p:grpSpPr>
          <p:sp>
            <p:nvSpPr>
              <p:cNvPr id="26" name="Diagonal Stripe 25"/>
              <p:cNvSpPr/>
              <p:nvPr/>
            </p:nvSpPr>
            <p:spPr>
              <a:xfrm rot="2847353">
                <a:off x="1285571" y="2871765"/>
                <a:ext cx="884321" cy="982579"/>
              </a:xfrm>
              <a:prstGeom prst="diagStripe">
                <a:avLst>
                  <a:gd name="adj" fmla="val 85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7" name="Rounded Rectangle 26"/>
              <p:cNvSpPr/>
              <p:nvPr/>
            </p:nvSpPr>
            <p:spPr>
              <a:xfrm>
                <a:off x="914400" y="3147488"/>
                <a:ext cx="393032" cy="393032"/>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3</a:t>
                </a:r>
              </a:p>
            </p:txBody>
          </p:sp>
        </p:grpSp>
        <p:sp>
          <p:nvSpPr>
            <p:cNvPr id="32" name="Rectangle 31"/>
            <p:cNvSpPr/>
            <p:nvPr/>
          </p:nvSpPr>
          <p:spPr>
            <a:xfrm>
              <a:off x="1257300" y="3553460"/>
              <a:ext cx="7391400" cy="533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7" name="Rectangle 36"/>
            <p:cNvSpPr/>
            <p:nvPr/>
          </p:nvSpPr>
          <p:spPr>
            <a:xfrm>
              <a:off x="1333500" y="3607033"/>
              <a:ext cx="5118709" cy="400110"/>
            </a:xfrm>
            <a:prstGeom prst="rect">
              <a:avLst/>
            </a:prstGeom>
          </p:spPr>
          <p:txBody>
            <a:bodyPr wrap="none">
              <a:spAutoFit/>
            </a:bodyPr>
            <a:lstStyle/>
            <a:p>
              <a:pPr lvl="0"/>
              <a:r>
                <a:rPr lang="en-US" sz="2000" b="1" dirty="0">
                  <a:solidFill>
                    <a:schemeClr val="bg1"/>
                  </a:solidFill>
                </a:rPr>
                <a:t>External Boundary Protection Mechanisms</a:t>
              </a:r>
            </a:p>
          </p:txBody>
        </p:sp>
      </p:grpSp>
      <p:grpSp>
        <p:nvGrpSpPr>
          <p:cNvPr id="48" name="Group 47"/>
          <p:cNvGrpSpPr/>
          <p:nvPr/>
        </p:nvGrpSpPr>
        <p:grpSpPr>
          <a:xfrm>
            <a:off x="495300" y="4046181"/>
            <a:ext cx="8153400" cy="1211449"/>
            <a:chOff x="495300" y="4046181"/>
            <a:chExt cx="8153400" cy="1211449"/>
          </a:xfrm>
        </p:grpSpPr>
        <p:grpSp>
          <p:nvGrpSpPr>
            <p:cNvPr id="16" name="Group 24"/>
            <p:cNvGrpSpPr/>
            <p:nvPr/>
          </p:nvGrpSpPr>
          <p:grpSpPr>
            <a:xfrm>
              <a:off x="495300" y="4046181"/>
              <a:ext cx="1787226" cy="1211449"/>
              <a:chOff x="914400" y="3471590"/>
              <a:chExt cx="1304621" cy="884321"/>
            </a:xfrm>
          </p:grpSpPr>
          <p:sp>
            <p:nvSpPr>
              <p:cNvPr id="17" name="Diagonal Stripe 16"/>
              <p:cNvSpPr/>
              <p:nvPr/>
            </p:nvSpPr>
            <p:spPr>
              <a:xfrm rot="2847353">
                <a:off x="1285571" y="3422461"/>
                <a:ext cx="884321" cy="982579"/>
              </a:xfrm>
              <a:prstGeom prst="diagStripe">
                <a:avLst>
                  <a:gd name="adj" fmla="val 8529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8" name="Rounded Rectangle 17"/>
              <p:cNvSpPr/>
              <p:nvPr/>
            </p:nvSpPr>
            <p:spPr>
              <a:xfrm>
                <a:off x="914400" y="3655093"/>
                <a:ext cx="393032" cy="39303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grpSp>
        <p:sp>
          <p:nvSpPr>
            <p:cNvPr id="31" name="Rectangle 30"/>
            <p:cNvSpPr/>
            <p:nvPr/>
          </p:nvSpPr>
          <p:spPr>
            <a:xfrm>
              <a:off x="1257300" y="4286763"/>
              <a:ext cx="7391400" cy="5334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Rectangle 37"/>
            <p:cNvSpPr/>
            <p:nvPr/>
          </p:nvSpPr>
          <p:spPr>
            <a:xfrm>
              <a:off x="1333500" y="4344313"/>
              <a:ext cx="3454792" cy="400110"/>
            </a:xfrm>
            <a:prstGeom prst="rect">
              <a:avLst/>
            </a:prstGeom>
          </p:spPr>
          <p:txBody>
            <a:bodyPr wrap="none">
              <a:spAutoFit/>
            </a:bodyPr>
            <a:lstStyle/>
            <a:p>
              <a:pPr lvl="0"/>
              <a:r>
                <a:rPr lang="en-US" sz="2000" b="1" kern="0" dirty="0">
                  <a:solidFill>
                    <a:schemeClr val="bg1"/>
                  </a:solidFill>
                  <a:latin typeface="Exo" pitchFamily="2" charset="0"/>
                </a:rPr>
                <a:t>Intrusion Detection Systems</a:t>
              </a:r>
            </a:p>
          </p:txBody>
        </p:sp>
      </p:grpSp>
      <p:grpSp>
        <p:nvGrpSpPr>
          <p:cNvPr id="49" name="Group 48"/>
          <p:cNvGrpSpPr/>
          <p:nvPr/>
        </p:nvGrpSpPr>
        <p:grpSpPr>
          <a:xfrm>
            <a:off x="495300" y="4697192"/>
            <a:ext cx="8153400" cy="1211449"/>
            <a:chOff x="495300" y="4697192"/>
            <a:chExt cx="8153400" cy="1211449"/>
          </a:xfrm>
        </p:grpSpPr>
        <p:grpSp>
          <p:nvGrpSpPr>
            <p:cNvPr id="22" name="Group 25"/>
            <p:cNvGrpSpPr/>
            <p:nvPr/>
          </p:nvGrpSpPr>
          <p:grpSpPr>
            <a:xfrm>
              <a:off x="495300" y="4697192"/>
              <a:ext cx="1787226" cy="1211449"/>
              <a:chOff x="914400" y="3946808"/>
              <a:chExt cx="1304621" cy="884321"/>
            </a:xfrm>
          </p:grpSpPr>
          <p:sp>
            <p:nvSpPr>
              <p:cNvPr id="23" name="Diagonal Stripe 22"/>
              <p:cNvSpPr/>
              <p:nvPr/>
            </p:nvSpPr>
            <p:spPr>
              <a:xfrm rot="2847353">
                <a:off x="1285571" y="3897679"/>
                <a:ext cx="884321" cy="982579"/>
              </a:xfrm>
              <a:prstGeom prst="diagStripe">
                <a:avLst>
                  <a:gd name="adj" fmla="val 8529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4" name="Rounded Rectangle 23"/>
              <p:cNvSpPr/>
              <p:nvPr/>
            </p:nvSpPr>
            <p:spPr>
              <a:xfrm>
                <a:off x="914400" y="4162425"/>
                <a:ext cx="393032" cy="39303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p>
            </p:txBody>
          </p:sp>
        </p:grpSp>
        <p:sp>
          <p:nvSpPr>
            <p:cNvPr id="33" name="Rectangle 32"/>
            <p:cNvSpPr/>
            <p:nvPr/>
          </p:nvSpPr>
          <p:spPr>
            <a:xfrm>
              <a:off x="1257300" y="5005577"/>
              <a:ext cx="7391400" cy="533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9" name="Rectangle 38"/>
            <p:cNvSpPr/>
            <p:nvPr/>
          </p:nvSpPr>
          <p:spPr>
            <a:xfrm>
              <a:off x="1333500" y="5046450"/>
              <a:ext cx="2145139" cy="400110"/>
            </a:xfrm>
            <a:prstGeom prst="rect">
              <a:avLst/>
            </a:prstGeom>
          </p:spPr>
          <p:txBody>
            <a:bodyPr wrap="none">
              <a:spAutoFit/>
            </a:bodyPr>
            <a:lstStyle/>
            <a:p>
              <a:pPr lvl="0"/>
              <a:r>
                <a:rPr lang="en-US" sz="2000" b="1" kern="0" dirty="0">
                  <a:solidFill>
                    <a:schemeClr val="bg1"/>
                  </a:solidFill>
                  <a:latin typeface="Exo" pitchFamily="2" charset="0"/>
                </a:rPr>
                <a:t>Security Officers</a:t>
              </a:r>
            </a:p>
          </p:txBody>
        </p:sp>
      </p:grpSp>
      <p:grpSp>
        <p:nvGrpSpPr>
          <p:cNvPr id="45" name="Group 44"/>
          <p:cNvGrpSpPr/>
          <p:nvPr/>
        </p:nvGrpSpPr>
        <p:grpSpPr>
          <a:xfrm>
            <a:off x="495300" y="1828800"/>
            <a:ext cx="8153400" cy="1211449"/>
            <a:chOff x="495300" y="1828800"/>
            <a:chExt cx="8153400" cy="1211449"/>
          </a:xfrm>
        </p:grpSpPr>
        <p:grpSp>
          <p:nvGrpSpPr>
            <p:cNvPr id="19" name="Group 21"/>
            <p:cNvGrpSpPr/>
            <p:nvPr/>
          </p:nvGrpSpPr>
          <p:grpSpPr>
            <a:xfrm>
              <a:off x="495300" y="1828800"/>
              <a:ext cx="1787226" cy="1211449"/>
              <a:chOff x="914400" y="1852969"/>
              <a:chExt cx="1304621" cy="884321"/>
            </a:xfrm>
          </p:grpSpPr>
          <p:sp>
            <p:nvSpPr>
              <p:cNvPr id="20" name="Diagonal Stripe 19"/>
              <p:cNvSpPr/>
              <p:nvPr/>
            </p:nvSpPr>
            <p:spPr>
              <a:xfrm rot="2847353">
                <a:off x="1285571" y="1803840"/>
                <a:ext cx="884321" cy="982579"/>
              </a:xfrm>
              <a:prstGeom prst="diagStripe">
                <a:avLst>
                  <a:gd name="adj" fmla="val 85294"/>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1" name="Rounded Rectangle 20"/>
              <p:cNvSpPr/>
              <p:nvPr/>
            </p:nvSpPr>
            <p:spPr>
              <a:xfrm>
                <a:off x="914400" y="2057400"/>
                <a:ext cx="393032" cy="393032"/>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grpSp>
        <p:sp>
          <p:nvSpPr>
            <p:cNvPr id="35" name="Rectangle 34"/>
            <p:cNvSpPr/>
            <p:nvPr/>
          </p:nvSpPr>
          <p:spPr>
            <a:xfrm>
              <a:off x="1257300" y="2095500"/>
              <a:ext cx="7391400" cy="533400"/>
            </a:xfrm>
            <a:prstGeom prst="rect">
              <a:avLst/>
            </a:prstGeom>
            <a:solidFill>
              <a:srgbClr val="F2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Rectangle 39"/>
            <p:cNvSpPr/>
            <p:nvPr/>
          </p:nvSpPr>
          <p:spPr>
            <a:xfrm>
              <a:off x="1333500" y="2134513"/>
              <a:ext cx="2845651" cy="400110"/>
            </a:xfrm>
            <a:prstGeom prst="rect">
              <a:avLst/>
            </a:prstGeom>
          </p:spPr>
          <p:txBody>
            <a:bodyPr wrap="none">
              <a:spAutoFit/>
            </a:bodyPr>
            <a:lstStyle/>
            <a:p>
              <a:pPr lvl="0"/>
              <a:r>
                <a:rPr lang="en-US" sz="2000" b="1" kern="0" dirty="0">
                  <a:solidFill>
                    <a:schemeClr val="bg1"/>
                  </a:solidFill>
                  <a:latin typeface="Exo" pitchFamily="2" charset="0"/>
                </a:rPr>
                <a:t>Facility Access Control</a:t>
              </a:r>
            </a:p>
          </p:txBody>
        </p:sp>
      </p:grpSp>
      <p:sp>
        <p:nvSpPr>
          <p:cNvPr id="43" name="Title 42"/>
          <p:cNvSpPr>
            <a:spLocks noGrp="1"/>
          </p:cNvSpPr>
          <p:nvPr>
            <p:ph type="title"/>
          </p:nvPr>
        </p:nvSpPr>
        <p:spPr/>
        <p:txBody>
          <a:bodyPr/>
          <a:lstStyle/>
          <a:p>
            <a:r>
              <a:rPr lang="en-US" dirty="0"/>
              <a:t>Perimeter Security</a:t>
            </a:r>
          </a:p>
        </p:txBody>
      </p:sp>
      <p:pic>
        <p:nvPicPr>
          <p:cNvPr id="42" name="Picture 41" descr="008_06.png">
            <a:hlinkClick r:id="rId3" action="ppaction://hlinkpres?slideindex=1&amp;slidetitle=Information Security Awareness Campaign"/>
          </p:cNvPr>
          <p:cNvPicPr>
            <a:picLocks noChangeAspect="1"/>
          </p:cNvPicPr>
          <p:nvPr/>
        </p:nvPicPr>
        <p:blipFill>
          <a:blip r:embed="rId4" cstate="print"/>
          <a:stretch>
            <a:fillRect/>
          </a:stretch>
        </p:blipFill>
        <p:spPr>
          <a:xfrm>
            <a:off x="8001000" y="6502803"/>
            <a:ext cx="200025" cy="200025"/>
          </a:xfrm>
          <a:prstGeom prst="rect">
            <a:avLst/>
          </a:prstGeom>
        </p:spPr>
      </p:pic>
      <p:pic>
        <p:nvPicPr>
          <p:cNvPr id="44" name="Picture 43" descr="007_03.gif"/>
          <p:cNvPicPr>
            <a:picLocks noChangeAspect="1"/>
          </p:cNvPicPr>
          <p:nvPr/>
        </p:nvPicPr>
        <p:blipFill>
          <a:blip r:embed="rId5" cstate="print"/>
          <a:stretch>
            <a:fillRect/>
          </a:stretch>
        </p:blipFill>
        <p:spPr>
          <a:xfrm>
            <a:off x="8382000" y="6512328"/>
            <a:ext cx="257175" cy="180975"/>
          </a:xfrm>
          <a:prstGeom prst="rect">
            <a:avLst/>
          </a:prstGeom>
        </p:spPr>
      </p:pic>
      <p:pic>
        <p:nvPicPr>
          <p:cNvPr id="50" name="Picture 49" descr="007_05.gif">
            <a:hlinkClick r:id="rId6" action="ppaction://hlinkpres?slideindex=23&amp;slidetitle=أمن الحدود الخارجية"/>
          </p:cNvPr>
          <p:cNvPicPr>
            <a:picLocks noChangeAspect="1"/>
          </p:cNvPicPr>
          <p:nvPr/>
        </p:nvPicPr>
        <p:blipFill>
          <a:blip r:embed="rId7" cstate="print"/>
          <a:stretch>
            <a:fillRect/>
          </a:stretch>
        </p:blipFill>
        <p:spPr>
          <a:xfrm>
            <a:off x="8763000" y="6512328"/>
            <a:ext cx="257175" cy="180975"/>
          </a:xfrm>
          <a:prstGeom prst="rect">
            <a:avLst/>
          </a:prstGeom>
        </p:spPr>
      </p:pic>
      <p:pic>
        <p:nvPicPr>
          <p:cNvPr id="51" name="Picture 50" descr="008_03.png"/>
          <p:cNvPicPr>
            <a:picLocks noChangeAspect="1"/>
          </p:cNvPicPr>
          <p:nvPr/>
        </p:nvPicPr>
        <p:blipFill>
          <a:blip r:embed="rId8"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1000"/>
                                        <p:tgtEl>
                                          <p:spTgt spid="46"/>
                                        </p:tgtEl>
                                      </p:cBhvr>
                                    </p:animEffect>
                                    <p:anim calcmode="lin" valueType="num">
                                      <p:cBhvr>
                                        <p:cTn id="19" dur="1000" fill="hold"/>
                                        <p:tgtEl>
                                          <p:spTgt spid="46"/>
                                        </p:tgtEl>
                                        <p:attrNameLst>
                                          <p:attrName>ppt_x</p:attrName>
                                        </p:attrNameLst>
                                      </p:cBhvr>
                                      <p:tavLst>
                                        <p:tav tm="0">
                                          <p:val>
                                            <p:strVal val="#ppt_x"/>
                                          </p:val>
                                        </p:tav>
                                        <p:tav tm="100000">
                                          <p:val>
                                            <p:strVal val="#ppt_x"/>
                                          </p:val>
                                        </p:tav>
                                      </p:tavLst>
                                    </p:anim>
                                    <p:anim calcmode="lin" valueType="num">
                                      <p:cBhvr>
                                        <p:cTn id="20" dur="900" decel="100000" fill="hold"/>
                                        <p:tgtEl>
                                          <p:spTgt spid="4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900" decel="100000" fill="hold"/>
                                        <p:tgtEl>
                                          <p:spTgt spid="4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1000"/>
                                        <p:tgtEl>
                                          <p:spTgt spid="48"/>
                                        </p:tgtEl>
                                      </p:cBhvr>
                                    </p:animEffect>
                                    <p:anim calcmode="lin" valueType="num">
                                      <p:cBhvr>
                                        <p:cTn id="33" dur="1000" fill="hold"/>
                                        <p:tgtEl>
                                          <p:spTgt spid="48"/>
                                        </p:tgtEl>
                                        <p:attrNameLst>
                                          <p:attrName>ppt_x</p:attrName>
                                        </p:attrNameLst>
                                      </p:cBhvr>
                                      <p:tavLst>
                                        <p:tav tm="0">
                                          <p:val>
                                            <p:strVal val="#ppt_x"/>
                                          </p:val>
                                        </p:tav>
                                        <p:tav tm="100000">
                                          <p:val>
                                            <p:strVal val="#ppt_x"/>
                                          </p:val>
                                        </p:tav>
                                      </p:tavLst>
                                    </p:anim>
                                    <p:anim calcmode="lin" valueType="num">
                                      <p:cBhvr>
                                        <p:cTn id="34" dur="900" decel="100000" fill="hold"/>
                                        <p:tgtEl>
                                          <p:spTgt spid="48"/>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37" presetClass="entr" presetSubtype="0" fill="hold"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anim calcmode="lin" valueType="num">
                                      <p:cBhvr>
                                        <p:cTn id="40" dur="1000" fill="hold"/>
                                        <p:tgtEl>
                                          <p:spTgt spid="49"/>
                                        </p:tgtEl>
                                        <p:attrNameLst>
                                          <p:attrName>ppt_x</p:attrName>
                                        </p:attrNameLst>
                                      </p:cBhvr>
                                      <p:tavLst>
                                        <p:tav tm="0">
                                          <p:val>
                                            <p:strVal val="#ppt_x"/>
                                          </p:val>
                                        </p:tav>
                                        <p:tav tm="100000">
                                          <p:val>
                                            <p:strVal val="#ppt_x"/>
                                          </p:val>
                                        </p:tav>
                                      </p:tavLst>
                                    </p:anim>
                                    <p:anim calcmode="lin" valueType="num">
                                      <p:cBhvr>
                                        <p:cTn id="41" dur="900" decel="100000" fill="hold"/>
                                        <p:tgtEl>
                                          <p:spTgt spid="4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52400" y="1348669"/>
            <a:ext cx="8610600" cy="1239630"/>
            <a:chOff x="152400" y="1196269"/>
            <a:chExt cx="8610600" cy="1239630"/>
          </a:xfrm>
        </p:grpSpPr>
        <p:sp>
          <p:nvSpPr>
            <p:cNvPr id="9" name="Rectangle 8"/>
            <p:cNvSpPr/>
            <p:nvPr/>
          </p:nvSpPr>
          <p:spPr>
            <a:xfrm>
              <a:off x="838200" y="1292898"/>
              <a:ext cx="7924800" cy="886515"/>
            </a:xfrm>
            <a:prstGeom prst="rect">
              <a:avLst/>
            </a:prstGeom>
            <a:solidFill>
              <a:srgbClr val="F2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21"/>
            <p:cNvGrpSpPr/>
            <p:nvPr/>
          </p:nvGrpSpPr>
          <p:grpSpPr>
            <a:xfrm>
              <a:off x="152400" y="1196269"/>
              <a:ext cx="1828800" cy="1239630"/>
              <a:chOff x="914400" y="1852969"/>
              <a:chExt cx="1304621" cy="884321"/>
            </a:xfrm>
          </p:grpSpPr>
          <p:sp>
            <p:nvSpPr>
              <p:cNvPr id="35" name="Diagonal Stripe 34"/>
              <p:cNvSpPr/>
              <p:nvPr/>
            </p:nvSpPr>
            <p:spPr>
              <a:xfrm rot="2847353">
                <a:off x="1285571" y="1803840"/>
                <a:ext cx="884321" cy="982579"/>
              </a:xfrm>
              <a:prstGeom prst="diagStripe">
                <a:avLst>
                  <a:gd name="adj" fmla="val 85294"/>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Rounded Rectangle 35"/>
              <p:cNvSpPr/>
              <p:nvPr/>
            </p:nvSpPr>
            <p:spPr>
              <a:xfrm>
                <a:off x="914400" y="2057400"/>
                <a:ext cx="393032" cy="393032"/>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a:t>
                </a:r>
              </a:p>
            </p:txBody>
          </p:sp>
        </p:grpSp>
        <p:sp>
          <p:nvSpPr>
            <p:cNvPr id="24" name="Rectangle 23"/>
            <p:cNvSpPr/>
            <p:nvPr/>
          </p:nvSpPr>
          <p:spPr>
            <a:xfrm>
              <a:off x="838200" y="1371600"/>
              <a:ext cx="7924800" cy="707886"/>
            </a:xfrm>
            <a:prstGeom prst="rect">
              <a:avLst/>
            </a:prstGeom>
          </p:spPr>
          <p:txBody>
            <a:bodyPr wrap="square">
              <a:spAutoFit/>
            </a:bodyPr>
            <a:lstStyle/>
            <a:p>
              <a:pPr algn="ctr"/>
              <a:r>
                <a:rPr lang="en-US" sz="2000" b="1" dirty="0">
                  <a:solidFill>
                    <a:schemeClr val="bg1"/>
                  </a:solidFill>
                </a:rPr>
                <a:t>Securely dispose off any media (papers, devices, systems, etc.) containing confidential information.</a:t>
              </a:r>
            </a:p>
          </p:txBody>
        </p:sp>
      </p:grpSp>
      <p:grpSp>
        <p:nvGrpSpPr>
          <p:cNvPr id="41" name="Group 40"/>
          <p:cNvGrpSpPr/>
          <p:nvPr/>
        </p:nvGrpSpPr>
        <p:grpSpPr>
          <a:xfrm>
            <a:off x="152400" y="2543303"/>
            <a:ext cx="8610600" cy="1239630"/>
            <a:chOff x="152400" y="2151011"/>
            <a:chExt cx="8610600" cy="1239630"/>
          </a:xfrm>
        </p:grpSpPr>
        <p:grpSp>
          <p:nvGrpSpPr>
            <p:cNvPr id="19" name="Group 22"/>
            <p:cNvGrpSpPr/>
            <p:nvPr/>
          </p:nvGrpSpPr>
          <p:grpSpPr>
            <a:xfrm>
              <a:off x="152400" y="2151011"/>
              <a:ext cx="1828800" cy="1239630"/>
              <a:chOff x="914400" y="2395560"/>
              <a:chExt cx="1304621" cy="884321"/>
            </a:xfrm>
          </p:grpSpPr>
          <p:sp>
            <p:nvSpPr>
              <p:cNvPr id="29" name="Diagonal Stripe 28"/>
              <p:cNvSpPr/>
              <p:nvPr/>
            </p:nvSpPr>
            <p:spPr>
              <a:xfrm rot="2847353">
                <a:off x="1285571" y="2346431"/>
                <a:ext cx="884321" cy="982579"/>
              </a:xfrm>
              <a:prstGeom prst="diagStripe">
                <a:avLst>
                  <a:gd name="adj" fmla="val 8529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ounded Rectangle 29"/>
              <p:cNvSpPr/>
              <p:nvPr/>
            </p:nvSpPr>
            <p:spPr>
              <a:xfrm>
                <a:off x="914400" y="2603104"/>
                <a:ext cx="393032" cy="39303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2</a:t>
                </a:r>
              </a:p>
            </p:txBody>
          </p:sp>
        </p:grpSp>
        <p:sp>
          <p:nvSpPr>
            <p:cNvPr id="20" name="Rectangle 19"/>
            <p:cNvSpPr/>
            <p:nvPr/>
          </p:nvSpPr>
          <p:spPr>
            <a:xfrm>
              <a:off x="838200" y="2252370"/>
              <a:ext cx="7924800" cy="8865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45774" y="2381239"/>
              <a:ext cx="7817226" cy="707886"/>
            </a:xfrm>
            <a:prstGeom prst="rect">
              <a:avLst/>
            </a:prstGeom>
          </p:spPr>
          <p:txBody>
            <a:bodyPr wrap="square">
              <a:spAutoFit/>
            </a:bodyPr>
            <a:lstStyle/>
            <a:p>
              <a:pPr algn="ctr"/>
              <a:r>
                <a:rPr lang="en-US" sz="2000" b="1" dirty="0">
                  <a:solidFill>
                    <a:schemeClr val="bg1"/>
                  </a:solidFill>
                </a:rPr>
                <a:t>Question people that don’t have an identification card, ask for their identification before you let them access sensitive areas.</a:t>
              </a:r>
            </a:p>
          </p:txBody>
        </p:sp>
      </p:grpSp>
      <p:grpSp>
        <p:nvGrpSpPr>
          <p:cNvPr id="40" name="Group 39"/>
          <p:cNvGrpSpPr/>
          <p:nvPr/>
        </p:nvGrpSpPr>
        <p:grpSpPr>
          <a:xfrm>
            <a:off x="152400" y="3737937"/>
            <a:ext cx="8610600" cy="1239630"/>
            <a:chOff x="152400" y="3123682"/>
            <a:chExt cx="8610600" cy="1239630"/>
          </a:xfrm>
        </p:grpSpPr>
        <p:grpSp>
          <p:nvGrpSpPr>
            <p:cNvPr id="18" name="Group 23"/>
            <p:cNvGrpSpPr/>
            <p:nvPr/>
          </p:nvGrpSpPr>
          <p:grpSpPr>
            <a:xfrm>
              <a:off x="152400" y="3123682"/>
              <a:ext cx="1828800" cy="1239630"/>
              <a:chOff x="914400" y="2920894"/>
              <a:chExt cx="1304621" cy="884321"/>
            </a:xfrm>
          </p:grpSpPr>
          <p:sp>
            <p:nvSpPr>
              <p:cNvPr id="31" name="Diagonal Stripe 30"/>
              <p:cNvSpPr/>
              <p:nvPr/>
            </p:nvSpPr>
            <p:spPr>
              <a:xfrm rot="2847353">
                <a:off x="1285571" y="2871765"/>
                <a:ext cx="884321" cy="982579"/>
              </a:xfrm>
              <a:prstGeom prst="diagStripe">
                <a:avLst>
                  <a:gd name="adj" fmla="val 85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Rounded Rectangle 31"/>
              <p:cNvSpPr/>
              <p:nvPr/>
            </p:nvSpPr>
            <p:spPr>
              <a:xfrm>
                <a:off x="914400" y="3147488"/>
                <a:ext cx="393032" cy="393032"/>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a:t>
                </a:r>
              </a:p>
            </p:txBody>
          </p:sp>
        </p:grpSp>
        <p:sp>
          <p:nvSpPr>
            <p:cNvPr id="21" name="Rectangle 20"/>
            <p:cNvSpPr/>
            <p:nvPr/>
          </p:nvSpPr>
          <p:spPr>
            <a:xfrm>
              <a:off x="838200" y="3211842"/>
              <a:ext cx="7924800" cy="88651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914400" y="3454408"/>
              <a:ext cx="7772400" cy="400110"/>
            </a:xfrm>
            <a:prstGeom prst="rect">
              <a:avLst/>
            </a:prstGeom>
          </p:spPr>
          <p:txBody>
            <a:bodyPr wrap="square">
              <a:spAutoFit/>
            </a:bodyPr>
            <a:lstStyle/>
            <a:p>
              <a:pPr algn="ctr"/>
              <a:r>
                <a:rPr lang="en-US" sz="2000" b="1" dirty="0">
                  <a:solidFill>
                    <a:schemeClr val="bg1"/>
                  </a:solidFill>
                </a:rPr>
                <a:t>Keep confidential documents off your desk.</a:t>
              </a:r>
            </a:p>
          </p:txBody>
        </p:sp>
      </p:grpSp>
      <p:grpSp>
        <p:nvGrpSpPr>
          <p:cNvPr id="39" name="Group 38"/>
          <p:cNvGrpSpPr/>
          <p:nvPr/>
        </p:nvGrpSpPr>
        <p:grpSpPr>
          <a:xfrm>
            <a:off x="152400" y="4932570"/>
            <a:ext cx="8610600" cy="1239630"/>
            <a:chOff x="152400" y="4087385"/>
            <a:chExt cx="8610600" cy="1239630"/>
          </a:xfrm>
        </p:grpSpPr>
        <p:grpSp>
          <p:nvGrpSpPr>
            <p:cNvPr id="10" name="Group 24"/>
            <p:cNvGrpSpPr/>
            <p:nvPr/>
          </p:nvGrpSpPr>
          <p:grpSpPr>
            <a:xfrm>
              <a:off x="152400" y="4087385"/>
              <a:ext cx="1828800" cy="1239630"/>
              <a:chOff x="914400" y="3471590"/>
              <a:chExt cx="1304621" cy="884321"/>
            </a:xfrm>
          </p:grpSpPr>
          <p:sp>
            <p:nvSpPr>
              <p:cNvPr id="37" name="Diagonal Stripe 36"/>
              <p:cNvSpPr/>
              <p:nvPr/>
            </p:nvSpPr>
            <p:spPr>
              <a:xfrm rot="2847353">
                <a:off x="1285571" y="3422461"/>
                <a:ext cx="884321" cy="982579"/>
              </a:xfrm>
              <a:prstGeom prst="diagStripe">
                <a:avLst>
                  <a:gd name="adj" fmla="val 8529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Rounded Rectangle 37"/>
              <p:cNvSpPr/>
              <p:nvPr/>
            </p:nvSpPr>
            <p:spPr>
              <a:xfrm>
                <a:off x="914400" y="3655093"/>
                <a:ext cx="393032" cy="393032"/>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a:t>
                </a:r>
              </a:p>
            </p:txBody>
          </p:sp>
        </p:grpSp>
        <p:sp>
          <p:nvSpPr>
            <p:cNvPr id="22" name="Rectangle 21"/>
            <p:cNvSpPr/>
            <p:nvPr/>
          </p:nvSpPr>
          <p:spPr>
            <a:xfrm>
              <a:off x="838200" y="4171314"/>
              <a:ext cx="7924800" cy="88651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90600" y="4306435"/>
              <a:ext cx="7696200" cy="707886"/>
            </a:xfrm>
            <a:prstGeom prst="rect">
              <a:avLst/>
            </a:prstGeom>
          </p:spPr>
          <p:txBody>
            <a:bodyPr wrap="square">
              <a:spAutoFit/>
            </a:bodyPr>
            <a:lstStyle/>
            <a:p>
              <a:pPr algn="ctr"/>
              <a:r>
                <a:rPr lang="en-US" sz="2000" b="1" dirty="0">
                  <a:solidFill>
                    <a:schemeClr val="bg1"/>
                  </a:solidFill>
                </a:rPr>
                <a:t>Be careful from “piggybacking” or  “tailgating “, this is when someone follows you closely through a locked door. </a:t>
              </a:r>
            </a:p>
          </p:txBody>
        </p:sp>
      </p:grpSp>
      <p:sp>
        <p:nvSpPr>
          <p:cNvPr id="33" name="Title 32"/>
          <p:cNvSpPr>
            <a:spLocks noGrp="1"/>
          </p:cNvSpPr>
          <p:nvPr>
            <p:ph type="title"/>
          </p:nvPr>
        </p:nvSpPr>
        <p:spPr/>
        <p:txBody>
          <a:bodyPr>
            <a:normAutofit/>
          </a:bodyPr>
          <a:lstStyle/>
          <a:p>
            <a:pPr lvl="0"/>
            <a:r>
              <a:rPr lang="en-US" dirty="0"/>
              <a:t>How to Protect Your Organization </a:t>
            </a:r>
          </a:p>
        </p:txBody>
      </p:sp>
      <p:pic>
        <p:nvPicPr>
          <p:cNvPr id="43" name="Picture 42" descr="008_06.png">
            <a:hlinkClick r:id="rId3" action="ppaction://hlinkpres?slideindex=1&amp;slidetitle=Information Security Awareness Campaign"/>
          </p:cNvPr>
          <p:cNvPicPr>
            <a:picLocks noChangeAspect="1"/>
          </p:cNvPicPr>
          <p:nvPr/>
        </p:nvPicPr>
        <p:blipFill>
          <a:blip r:embed="rId4" cstate="print"/>
          <a:stretch>
            <a:fillRect/>
          </a:stretch>
        </p:blipFill>
        <p:spPr>
          <a:xfrm>
            <a:off x="8001000" y="6502803"/>
            <a:ext cx="200025" cy="200025"/>
          </a:xfrm>
          <a:prstGeom prst="rect">
            <a:avLst/>
          </a:prstGeom>
        </p:spPr>
      </p:pic>
      <p:pic>
        <p:nvPicPr>
          <p:cNvPr id="44" name="Picture 43" descr="007_03.gif"/>
          <p:cNvPicPr>
            <a:picLocks noChangeAspect="1"/>
          </p:cNvPicPr>
          <p:nvPr/>
        </p:nvPicPr>
        <p:blipFill>
          <a:blip r:embed="rId5" cstate="print"/>
          <a:stretch>
            <a:fillRect/>
          </a:stretch>
        </p:blipFill>
        <p:spPr>
          <a:xfrm>
            <a:off x="8382000" y="6512328"/>
            <a:ext cx="257175" cy="180975"/>
          </a:xfrm>
          <a:prstGeom prst="rect">
            <a:avLst/>
          </a:prstGeom>
        </p:spPr>
      </p:pic>
      <p:pic>
        <p:nvPicPr>
          <p:cNvPr id="45" name="Picture 44" descr="007_05.gif">
            <a:hlinkClick r:id="rId6" action="ppaction://hlinkpres?slideindex=26&amp;slidetitle=كيف تحمي منظمتك"/>
          </p:cNvPr>
          <p:cNvPicPr>
            <a:picLocks noChangeAspect="1"/>
          </p:cNvPicPr>
          <p:nvPr/>
        </p:nvPicPr>
        <p:blipFill>
          <a:blip r:embed="rId7" cstate="print"/>
          <a:stretch>
            <a:fillRect/>
          </a:stretch>
        </p:blipFill>
        <p:spPr>
          <a:xfrm>
            <a:off x="8763000" y="6512328"/>
            <a:ext cx="257175" cy="180975"/>
          </a:xfrm>
          <a:prstGeom prst="rect">
            <a:avLst/>
          </a:prstGeom>
        </p:spPr>
      </p:pic>
      <p:pic>
        <p:nvPicPr>
          <p:cNvPr id="46" name="Picture 45" descr="008_03.png"/>
          <p:cNvPicPr>
            <a:picLocks noChangeAspect="1"/>
          </p:cNvPicPr>
          <p:nvPr/>
        </p:nvPicPr>
        <p:blipFill>
          <a:blip r:embed="rId8"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900" decel="100000" fill="hold"/>
                                        <p:tgtEl>
                                          <p:spTgt spid="4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900" decel="100000" fill="hold"/>
                                        <p:tgtEl>
                                          <p:spTgt spid="4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1000"/>
                                        <p:tgtEl>
                                          <p:spTgt spid="40"/>
                                        </p:tgtEl>
                                      </p:cBhvr>
                                    </p:animEffect>
                                    <p:anim calcmode="lin" valueType="num">
                                      <p:cBhvr>
                                        <p:cTn id="22" dur="1000" fill="hold"/>
                                        <p:tgtEl>
                                          <p:spTgt spid="40"/>
                                        </p:tgtEl>
                                        <p:attrNameLst>
                                          <p:attrName>ppt_x</p:attrName>
                                        </p:attrNameLst>
                                      </p:cBhvr>
                                      <p:tavLst>
                                        <p:tav tm="0">
                                          <p:val>
                                            <p:strVal val="#ppt_x"/>
                                          </p:val>
                                        </p:tav>
                                        <p:tav tm="100000">
                                          <p:val>
                                            <p:strVal val="#ppt_x"/>
                                          </p:val>
                                        </p:tav>
                                      </p:tavLst>
                                    </p:anim>
                                    <p:anim calcmode="lin" valueType="num">
                                      <p:cBhvr>
                                        <p:cTn id="23" dur="900" decel="100000" fill="hold"/>
                                        <p:tgtEl>
                                          <p:spTgt spid="4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900" decel="100000" fill="hold"/>
                                        <p:tgtEl>
                                          <p:spTgt spid="39"/>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705102"/>
            <a:ext cx="8610600" cy="1239630"/>
            <a:chOff x="152400" y="1196269"/>
            <a:chExt cx="8610600" cy="1239630"/>
          </a:xfrm>
        </p:grpSpPr>
        <p:sp>
          <p:nvSpPr>
            <p:cNvPr id="9" name="Rectangle 8"/>
            <p:cNvSpPr/>
            <p:nvPr/>
          </p:nvSpPr>
          <p:spPr>
            <a:xfrm>
              <a:off x="838200" y="1292898"/>
              <a:ext cx="7924800" cy="886515"/>
            </a:xfrm>
            <a:prstGeom prst="rect">
              <a:avLst/>
            </a:prstGeom>
            <a:solidFill>
              <a:srgbClr val="F2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21"/>
            <p:cNvGrpSpPr/>
            <p:nvPr/>
          </p:nvGrpSpPr>
          <p:grpSpPr>
            <a:xfrm>
              <a:off x="152400" y="1196269"/>
              <a:ext cx="1828800" cy="1239630"/>
              <a:chOff x="914400" y="1852969"/>
              <a:chExt cx="1304621" cy="884321"/>
            </a:xfrm>
          </p:grpSpPr>
          <p:sp>
            <p:nvSpPr>
              <p:cNvPr id="17" name="Diagonal Stripe 16"/>
              <p:cNvSpPr/>
              <p:nvPr/>
            </p:nvSpPr>
            <p:spPr>
              <a:xfrm rot="2847353">
                <a:off x="1285571" y="1803840"/>
                <a:ext cx="884321" cy="982579"/>
              </a:xfrm>
              <a:prstGeom prst="diagStripe">
                <a:avLst>
                  <a:gd name="adj" fmla="val 85294"/>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ounded Rectangle 17"/>
              <p:cNvSpPr/>
              <p:nvPr/>
            </p:nvSpPr>
            <p:spPr>
              <a:xfrm>
                <a:off x="914400" y="2057400"/>
                <a:ext cx="393032" cy="393032"/>
              </a:xfrm>
              <a:prstGeom prst="round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p>
            </p:txBody>
          </p:sp>
        </p:grpSp>
        <p:sp>
          <p:nvSpPr>
            <p:cNvPr id="16" name="Rectangle 15"/>
            <p:cNvSpPr/>
            <p:nvPr/>
          </p:nvSpPr>
          <p:spPr>
            <a:xfrm>
              <a:off x="838200" y="1550658"/>
              <a:ext cx="7772400" cy="400110"/>
            </a:xfrm>
            <a:prstGeom prst="rect">
              <a:avLst/>
            </a:prstGeom>
          </p:spPr>
          <p:txBody>
            <a:bodyPr wrap="square">
              <a:spAutoFit/>
            </a:bodyPr>
            <a:lstStyle/>
            <a:p>
              <a:pPr algn="ctr"/>
              <a:r>
                <a:rPr lang="en-US" sz="2000" b="1" dirty="0">
                  <a:solidFill>
                    <a:schemeClr val="bg1"/>
                  </a:solidFill>
                </a:rPr>
                <a:t>Lock your computer when you are away from your desk </a:t>
              </a:r>
            </a:p>
          </p:txBody>
        </p:sp>
      </p:grpSp>
      <p:grpSp>
        <p:nvGrpSpPr>
          <p:cNvPr id="19" name="Group 18"/>
          <p:cNvGrpSpPr/>
          <p:nvPr/>
        </p:nvGrpSpPr>
        <p:grpSpPr>
          <a:xfrm>
            <a:off x="152400" y="2899736"/>
            <a:ext cx="8641974" cy="1239630"/>
            <a:chOff x="152400" y="2151011"/>
            <a:chExt cx="8641974" cy="1239630"/>
          </a:xfrm>
        </p:grpSpPr>
        <p:grpSp>
          <p:nvGrpSpPr>
            <p:cNvPr id="20" name="Group 22"/>
            <p:cNvGrpSpPr/>
            <p:nvPr/>
          </p:nvGrpSpPr>
          <p:grpSpPr>
            <a:xfrm>
              <a:off x="152400" y="2151011"/>
              <a:ext cx="1828800" cy="1239630"/>
              <a:chOff x="914400" y="2395560"/>
              <a:chExt cx="1304621" cy="884321"/>
            </a:xfrm>
          </p:grpSpPr>
          <p:sp>
            <p:nvSpPr>
              <p:cNvPr id="23" name="Diagonal Stripe 22"/>
              <p:cNvSpPr/>
              <p:nvPr/>
            </p:nvSpPr>
            <p:spPr>
              <a:xfrm rot="2847353">
                <a:off x="1285571" y="2346431"/>
                <a:ext cx="884321" cy="982579"/>
              </a:xfrm>
              <a:prstGeom prst="diagStripe">
                <a:avLst>
                  <a:gd name="adj" fmla="val 8529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ounded Rectangle 23"/>
              <p:cNvSpPr/>
              <p:nvPr/>
            </p:nvSpPr>
            <p:spPr>
              <a:xfrm>
                <a:off x="914400" y="2603104"/>
                <a:ext cx="393032" cy="39303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6</a:t>
                </a:r>
              </a:p>
            </p:txBody>
          </p:sp>
        </p:grpSp>
        <p:sp>
          <p:nvSpPr>
            <p:cNvPr id="21" name="Rectangle 20"/>
            <p:cNvSpPr/>
            <p:nvPr/>
          </p:nvSpPr>
          <p:spPr>
            <a:xfrm>
              <a:off x="838200" y="2252370"/>
              <a:ext cx="7924800" cy="88651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945774" y="2508313"/>
              <a:ext cx="7848600" cy="400110"/>
            </a:xfrm>
            <a:prstGeom prst="rect">
              <a:avLst/>
            </a:prstGeom>
          </p:spPr>
          <p:txBody>
            <a:bodyPr wrap="square">
              <a:spAutoFit/>
            </a:bodyPr>
            <a:lstStyle/>
            <a:p>
              <a:pPr algn="ctr"/>
              <a:r>
                <a:rPr lang="en-US" sz="2000" b="1" dirty="0">
                  <a:solidFill>
                    <a:schemeClr val="bg1"/>
                  </a:solidFill>
                </a:rPr>
                <a:t>Don’t leave sensitive documents on the scanner or the printer </a:t>
              </a:r>
            </a:p>
          </p:txBody>
        </p:sp>
      </p:grpSp>
      <p:grpSp>
        <p:nvGrpSpPr>
          <p:cNvPr id="25" name="Group 24"/>
          <p:cNvGrpSpPr/>
          <p:nvPr/>
        </p:nvGrpSpPr>
        <p:grpSpPr>
          <a:xfrm>
            <a:off x="152400" y="4094370"/>
            <a:ext cx="8610600" cy="1239630"/>
            <a:chOff x="152400" y="3123682"/>
            <a:chExt cx="8610600" cy="1239630"/>
          </a:xfrm>
        </p:grpSpPr>
        <p:grpSp>
          <p:nvGrpSpPr>
            <p:cNvPr id="26" name="Group 23"/>
            <p:cNvGrpSpPr/>
            <p:nvPr/>
          </p:nvGrpSpPr>
          <p:grpSpPr>
            <a:xfrm>
              <a:off x="152400" y="3123682"/>
              <a:ext cx="1828800" cy="1239630"/>
              <a:chOff x="914400" y="2920894"/>
              <a:chExt cx="1304621" cy="884321"/>
            </a:xfrm>
          </p:grpSpPr>
          <p:sp>
            <p:nvSpPr>
              <p:cNvPr id="29" name="Diagonal Stripe 28"/>
              <p:cNvSpPr/>
              <p:nvPr/>
            </p:nvSpPr>
            <p:spPr>
              <a:xfrm rot="2847353">
                <a:off x="1285571" y="2871765"/>
                <a:ext cx="884321" cy="982579"/>
              </a:xfrm>
              <a:prstGeom prst="diagStripe">
                <a:avLst>
                  <a:gd name="adj" fmla="val 8529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Rounded Rectangle 29"/>
              <p:cNvSpPr/>
              <p:nvPr/>
            </p:nvSpPr>
            <p:spPr>
              <a:xfrm>
                <a:off x="914400" y="3147488"/>
                <a:ext cx="393032" cy="393032"/>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7</a:t>
                </a:r>
              </a:p>
            </p:txBody>
          </p:sp>
        </p:grpSp>
        <p:sp>
          <p:nvSpPr>
            <p:cNvPr id="27" name="Rectangle 26"/>
            <p:cNvSpPr/>
            <p:nvPr/>
          </p:nvSpPr>
          <p:spPr>
            <a:xfrm>
              <a:off x="838200" y="3211842"/>
              <a:ext cx="7924800" cy="88651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914400" y="3429802"/>
              <a:ext cx="7772400" cy="400110"/>
            </a:xfrm>
            <a:prstGeom prst="rect">
              <a:avLst/>
            </a:prstGeom>
          </p:spPr>
          <p:txBody>
            <a:bodyPr wrap="square">
              <a:spAutoFit/>
            </a:bodyPr>
            <a:lstStyle/>
            <a:p>
              <a:pPr algn="ctr"/>
              <a:r>
                <a:rPr lang="en-US" sz="2000" b="1" dirty="0">
                  <a:solidFill>
                    <a:schemeClr val="bg1"/>
                  </a:solidFill>
                </a:rPr>
                <a:t>Don’t leave your laptops and devices unattended and unlocked</a:t>
              </a:r>
            </a:p>
          </p:txBody>
        </p:sp>
      </p:grpSp>
      <p:sp>
        <p:nvSpPr>
          <p:cNvPr id="32" name="Title 31"/>
          <p:cNvSpPr>
            <a:spLocks noGrp="1"/>
          </p:cNvSpPr>
          <p:nvPr>
            <p:ph type="title"/>
          </p:nvPr>
        </p:nvSpPr>
        <p:spPr/>
        <p:txBody>
          <a:bodyPr>
            <a:normAutofit/>
          </a:bodyPr>
          <a:lstStyle/>
          <a:p>
            <a:r>
              <a:rPr lang="en-US" dirty="0"/>
              <a:t>How to Protect your Organization</a:t>
            </a:r>
          </a:p>
        </p:txBody>
      </p:sp>
      <p:pic>
        <p:nvPicPr>
          <p:cNvPr id="33" name="Picture 32" descr="008_06.png">
            <a:hlinkClick r:id="rId3" action="ppaction://hlinkpres?slideindex=1&amp;slidetitle=Information Security Awareness Campaign"/>
          </p:cNvPr>
          <p:cNvPicPr>
            <a:picLocks noChangeAspect="1"/>
          </p:cNvPicPr>
          <p:nvPr/>
        </p:nvPicPr>
        <p:blipFill>
          <a:blip r:embed="rId4" cstate="print"/>
          <a:stretch>
            <a:fillRect/>
          </a:stretch>
        </p:blipFill>
        <p:spPr>
          <a:xfrm>
            <a:off x="8001000" y="6502803"/>
            <a:ext cx="200025" cy="200025"/>
          </a:xfrm>
          <a:prstGeom prst="rect">
            <a:avLst/>
          </a:prstGeom>
        </p:spPr>
      </p:pic>
      <p:pic>
        <p:nvPicPr>
          <p:cNvPr id="34" name="Picture 33" descr="007_03.gif"/>
          <p:cNvPicPr>
            <a:picLocks noChangeAspect="1"/>
          </p:cNvPicPr>
          <p:nvPr/>
        </p:nvPicPr>
        <p:blipFill>
          <a:blip r:embed="rId5" cstate="print"/>
          <a:stretch>
            <a:fillRect/>
          </a:stretch>
        </p:blipFill>
        <p:spPr>
          <a:xfrm>
            <a:off x="8382000" y="6512328"/>
            <a:ext cx="257175" cy="180975"/>
          </a:xfrm>
          <a:prstGeom prst="rect">
            <a:avLst/>
          </a:prstGeom>
        </p:spPr>
      </p:pic>
      <p:pic>
        <p:nvPicPr>
          <p:cNvPr id="35" name="Picture 34" descr="007_05.gif">
            <a:hlinkClick r:id="rId6" action="ppaction://hlinkpres?slideindex=27&amp;slidetitle=كيف تحمي منظمتك"/>
          </p:cNvPr>
          <p:cNvPicPr>
            <a:picLocks noChangeAspect="1"/>
          </p:cNvPicPr>
          <p:nvPr/>
        </p:nvPicPr>
        <p:blipFill>
          <a:blip r:embed="rId7" cstate="print"/>
          <a:stretch>
            <a:fillRect/>
          </a:stretch>
        </p:blipFill>
        <p:spPr>
          <a:xfrm>
            <a:off x="8763000" y="6512328"/>
            <a:ext cx="257175" cy="180975"/>
          </a:xfrm>
          <a:prstGeom prst="rect">
            <a:avLst/>
          </a:prstGeom>
        </p:spPr>
      </p:pic>
      <p:pic>
        <p:nvPicPr>
          <p:cNvPr id="36" name="Picture 35" descr="008_03.png"/>
          <p:cNvPicPr>
            <a:picLocks noChangeAspect="1"/>
          </p:cNvPicPr>
          <p:nvPr/>
        </p:nvPicPr>
        <p:blipFill>
          <a:blip r:embed="rId8"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900" decel="100000" fill="hold"/>
                                        <p:tgtEl>
                                          <p:spTgt spid="1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900" decel="100000" fill="hold"/>
                                        <p:tgtEl>
                                          <p:spTgt spid="2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C:\Documents and Settings\Administrator\Desktop\ppt_tmplt\94 [Converted].png"/>
          <p:cNvPicPr>
            <a:picLocks noChangeAspect="1" noChangeArrowheads="1"/>
          </p:cNvPicPr>
          <p:nvPr/>
        </p:nvPicPr>
        <p:blipFill>
          <a:blip r:embed="rId3" cstate="print"/>
          <a:srcRect l="12495" r="12495"/>
          <a:stretch>
            <a:fillRect/>
          </a:stretch>
        </p:blipFill>
        <p:spPr bwMode="auto">
          <a:xfrm>
            <a:off x="0" y="1308100"/>
            <a:ext cx="9144000" cy="4241800"/>
          </a:xfrm>
          <a:prstGeom prst="rect">
            <a:avLst/>
          </a:prstGeom>
          <a:noFill/>
        </p:spPr>
      </p:pic>
      <p:sp>
        <p:nvSpPr>
          <p:cNvPr id="16" name="Rectangle 15"/>
          <p:cNvSpPr/>
          <p:nvPr/>
        </p:nvSpPr>
        <p:spPr>
          <a:xfrm>
            <a:off x="-37670" y="1896070"/>
            <a:ext cx="2628470" cy="1200329"/>
          </a:xfrm>
          <a:prstGeom prst="rect">
            <a:avLst/>
          </a:prstGeom>
        </p:spPr>
        <p:txBody>
          <a:bodyPr wrap="square">
            <a:spAutoFit/>
          </a:bodyPr>
          <a:lstStyle/>
          <a:p>
            <a:pPr algn="ctr"/>
            <a:r>
              <a:rPr lang="en-US" b="1" dirty="0">
                <a:solidFill>
                  <a:schemeClr val="bg1"/>
                </a:solidFill>
              </a:rPr>
              <a:t>Every employ or visitor should have an</a:t>
            </a:r>
          </a:p>
          <a:p>
            <a:pPr algn="ctr"/>
            <a:r>
              <a:rPr lang="en-US" b="1" dirty="0">
                <a:solidFill>
                  <a:schemeClr val="bg1"/>
                </a:solidFill>
              </a:rPr>
              <a:t>Identification card/badge</a:t>
            </a:r>
          </a:p>
        </p:txBody>
      </p:sp>
      <p:sp>
        <p:nvSpPr>
          <p:cNvPr id="17" name="Rectangle 16"/>
          <p:cNvSpPr/>
          <p:nvPr/>
        </p:nvSpPr>
        <p:spPr>
          <a:xfrm>
            <a:off x="6172200" y="1896070"/>
            <a:ext cx="2755023" cy="923330"/>
          </a:xfrm>
          <a:prstGeom prst="rect">
            <a:avLst/>
          </a:prstGeom>
        </p:spPr>
        <p:txBody>
          <a:bodyPr wrap="square">
            <a:spAutoFit/>
          </a:bodyPr>
          <a:lstStyle/>
          <a:p>
            <a:pPr algn="ctr"/>
            <a:r>
              <a:rPr lang="en-US" b="1" dirty="0"/>
              <a:t>Sensitive areas should be monitored and have</a:t>
            </a:r>
          </a:p>
          <a:p>
            <a:pPr algn="ctr"/>
            <a:r>
              <a:rPr lang="en-US" b="1" dirty="0"/>
              <a:t>restricted access</a:t>
            </a:r>
          </a:p>
        </p:txBody>
      </p:sp>
      <p:sp>
        <p:nvSpPr>
          <p:cNvPr id="18" name="Rectangle 17"/>
          <p:cNvSpPr/>
          <p:nvPr/>
        </p:nvSpPr>
        <p:spPr>
          <a:xfrm>
            <a:off x="152400" y="4191000"/>
            <a:ext cx="2895600" cy="923330"/>
          </a:xfrm>
          <a:prstGeom prst="rect">
            <a:avLst/>
          </a:prstGeom>
        </p:spPr>
        <p:txBody>
          <a:bodyPr wrap="square">
            <a:spAutoFit/>
          </a:bodyPr>
          <a:lstStyle/>
          <a:p>
            <a:pPr algn="ctr"/>
            <a:r>
              <a:rPr lang="en-US" b="1" dirty="0">
                <a:sym typeface="Helvetica Neue Light" pitchFamily="-106" charset="0"/>
              </a:rPr>
              <a:t>A physical security policy should be enforced in the organization</a:t>
            </a:r>
            <a:endParaRPr lang="en-US" b="1" dirty="0"/>
          </a:p>
        </p:txBody>
      </p:sp>
      <p:sp>
        <p:nvSpPr>
          <p:cNvPr id="19" name="Rectangle 18"/>
          <p:cNvSpPr/>
          <p:nvPr/>
        </p:nvSpPr>
        <p:spPr>
          <a:xfrm>
            <a:off x="6248400" y="3581400"/>
            <a:ext cx="2971800" cy="1200329"/>
          </a:xfrm>
          <a:prstGeom prst="rect">
            <a:avLst/>
          </a:prstGeom>
        </p:spPr>
        <p:txBody>
          <a:bodyPr wrap="square">
            <a:spAutoFit/>
          </a:bodyPr>
          <a:lstStyle/>
          <a:p>
            <a:pPr algn="ctr"/>
            <a:r>
              <a:rPr lang="en-US" b="1" dirty="0">
                <a:solidFill>
                  <a:schemeClr val="bg1"/>
                </a:solidFill>
                <a:sym typeface="Helvetica Neue Light" pitchFamily="-106" charset="0"/>
              </a:rPr>
              <a:t>Employees should only be able to use their access cards during official</a:t>
            </a:r>
          </a:p>
          <a:p>
            <a:pPr algn="ctr"/>
            <a:r>
              <a:rPr lang="en-US" b="1" dirty="0">
                <a:solidFill>
                  <a:schemeClr val="bg1"/>
                </a:solidFill>
                <a:sym typeface="Helvetica Neue Light" pitchFamily="-106" charset="0"/>
              </a:rPr>
              <a:t>work hours</a:t>
            </a:r>
            <a:endParaRPr lang="en-US" b="1" dirty="0">
              <a:solidFill>
                <a:schemeClr val="bg1"/>
              </a:solidFill>
            </a:endParaRPr>
          </a:p>
        </p:txBody>
      </p:sp>
      <p:sp>
        <p:nvSpPr>
          <p:cNvPr id="20" name="Title 19"/>
          <p:cNvSpPr>
            <a:spLocks noGrp="1"/>
          </p:cNvSpPr>
          <p:nvPr>
            <p:ph type="title"/>
          </p:nvPr>
        </p:nvSpPr>
        <p:spPr/>
        <p:txBody>
          <a:bodyPr>
            <a:normAutofit/>
          </a:bodyPr>
          <a:lstStyle/>
          <a:p>
            <a:pPr lvl="0"/>
            <a:r>
              <a:rPr lang="en-US"/>
              <a:t>How to Ensure Physical Security </a:t>
            </a:r>
            <a:endParaRPr lang="en-US" dirty="0"/>
          </a:p>
        </p:txBody>
      </p:sp>
      <p:pic>
        <p:nvPicPr>
          <p:cNvPr id="22" name="Picture 21" descr="008_06.png">
            <a:hlinkClick r:id="rId4" action="ppaction://hlinkpres?slideindex=1&amp;slidetitle=Information Security Awareness Campaign"/>
          </p:cNvPr>
          <p:cNvPicPr>
            <a:picLocks noChangeAspect="1"/>
          </p:cNvPicPr>
          <p:nvPr/>
        </p:nvPicPr>
        <p:blipFill>
          <a:blip r:embed="rId5" cstate="print"/>
          <a:stretch>
            <a:fillRect/>
          </a:stretch>
        </p:blipFill>
        <p:spPr>
          <a:xfrm>
            <a:off x="8001000" y="6502803"/>
            <a:ext cx="200025" cy="200025"/>
          </a:xfrm>
          <a:prstGeom prst="rect">
            <a:avLst/>
          </a:prstGeom>
        </p:spPr>
      </p:pic>
      <p:pic>
        <p:nvPicPr>
          <p:cNvPr id="23" name="Picture 22" descr="007_03.gif"/>
          <p:cNvPicPr>
            <a:picLocks noChangeAspect="1"/>
          </p:cNvPicPr>
          <p:nvPr/>
        </p:nvPicPr>
        <p:blipFill>
          <a:blip r:embed="rId6" cstate="print"/>
          <a:stretch>
            <a:fillRect/>
          </a:stretch>
        </p:blipFill>
        <p:spPr>
          <a:xfrm>
            <a:off x="8382000" y="6512328"/>
            <a:ext cx="257175" cy="180975"/>
          </a:xfrm>
          <a:prstGeom prst="rect">
            <a:avLst/>
          </a:prstGeom>
        </p:spPr>
      </p:pic>
      <p:pic>
        <p:nvPicPr>
          <p:cNvPr id="24" name="Picture 23" descr="007_05.gif">
            <a:hlinkClick r:id="rId7" action="ppaction://hlinkpres?slideindex=28&amp;slidetitle=كيفية ضمان الأمن المادي"/>
          </p:cNvPr>
          <p:cNvPicPr>
            <a:picLocks noChangeAspect="1"/>
          </p:cNvPicPr>
          <p:nvPr/>
        </p:nvPicPr>
        <p:blipFill>
          <a:blip r:embed="rId8" cstate="print"/>
          <a:stretch>
            <a:fillRect/>
          </a:stretch>
        </p:blipFill>
        <p:spPr>
          <a:xfrm>
            <a:off x="8763000" y="6512328"/>
            <a:ext cx="257175" cy="180975"/>
          </a:xfrm>
          <a:prstGeom prst="rect">
            <a:avLst/>
          </a:prstGeom>
        </p:spPr>
      </p:pic>
      <p:pic>
        <p:nvPicPr>
          <p:cNvPr id="25" name="Picture 24" descr="008_03.png"/>
          <p:cNvPicPr>
            <a:picLocks noChangeAspect="1"/>
          </p:cNvPicPr>
          <p:nvPr/>
        </p:nvPicPr>
        <p:blipFill>
          <a:blip r:embed="rId9"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ppt_x</p:attrName>
                                        </p:attrNameLst>
                                      </p:cBhvr>
                                      <p:tavLst>
                                        <p:tav tm="0">
                                          <p:val>
                                            <p:strVal val="#ppt_x-.2"/>
                                          </p:val>
                                        </p:tav>
                                        <p:tav tm="100000">
                                          <p:val>
                                            <p:strVal val="#ppt_x"/>
                                          </p:val>
                                        </p:tav>
                                      </p:tavLst>
                                    </p:anim>
                                    <p:anim calcmode="lin" valueType="num">
                                      <p:cBhvr>
                                        <p:cTn id="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
                                        </p:tgtEl>
                                      </p:cBhvr>
                                    </p:animEffect>
                                  </p:childTnLst>
                                </p:cTn>
                              </p:par>
                            </p:childTnLst>
                          </p:cTn>
                        </p:par>
                        <p:par>
                          <p:cTn id="22" fill="hold">
                            <p:stCondLst>
                              <p:cond delay="3000"/>
                            </p:stCondLst>
                            <p:childTnLst>
                              <p:par>
                                <p:cTn id="23" presetID="29"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ppt_x</p:attrName>
                                        </p:attrNameLst>
                                      </p:cBhvr>
                                      <p:tavLst>
                                        <p:tav tm="0">
                                          <p:val>
                                            <p:strVal val="#ppt_x-.2"/>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
                                        </p:tgtEl>
                                      </p:cBhvr>
                                    </p:animEffect>
                                  </p:childTnLst>
                                </p:cTn>
                              </p:par>
                            </p:childTnLst>
                          </p:cTn>
                        </p:par>
                        <p:par>
                          <p:cTn id="28" fill="hold">
                            <p:stCondLst>
                              <p:cond delay="4000"/>
                            </p:stCondLst>
                            <p:childTnLst>
                              <p:par>
                                <p:cTn id="29" presetID="29"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ppt_x</p:attrName>
                                        </p:attrNameLst>
                                      </p:cBhvr>
                                      <p:tavLst>
                                        <p:tav tm="0">
                                          <p:val>
                                            <p:strVal val="#ppt_x-.2"/>
                                          </p:val>
                                        </p:tav>
                                        <p:tav tm="100000">
                                          <p:val>
                                            <p:strVal val="#ppt_x"/>
                                          </p:val>
                                        </p:tav>
                                      </p:tavLst>
                                    </p:anim>
                                    <p:anim calcmode="lin" valueType="num">
                                      <p:cBhvr>
                                        <p:cTn id="3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 mark [Converted].png"/>
          <p:cNvPicPr>
            <a:picLocks noChangeAspect="1"/>
          </p:cNvPicPr>
          <p:nvPr/>
        </p:nvPicPr>
        <p:blipFill>
          <a:blip r:embed="rId3" cstate="print"/>
          <a:stretch>
            <a:fillRect/>
          </a:stretch>
        </p:blipFill>
        <p:spPr>
          <a:xfrm>
            <a:off x="2405911" y="1330035"/>
            <a:ext cx="4332179" cy="4953000"/>
          </a:xfrm>
          <a:prstGeom prst="rect">
            <a:avLst/>
          </a:prstGeom>
        </p:spPr>
      </p:pic>
      <p:sp>
        <p:nvSpPr>
          <p:cNvPr id="11" name="Title 10"/>
          <p:cNvSpPr>
            <a:spLocks noGrp="1"/>
          </p:cNvSpPr>
          <p:nvPr>
            <p:ph type="title"/>
          </p:nvPr>
        </p:nvSpPr>
        <p:spPr/>
        <p:txBody>
          <a:bodyPr/>
          <a:lstStyle/>
          <a:p>
            <a:pPr lvl="0">
              <a:defRPr/>
            </a:pPr>
            <a:r>
              <a:rPr>
                <a:solidFill>
                  <a:srgbClr val="FF0000"/>
                </a:solidFill>
              </a:rPr>
              <a:t>Questions</a:t>
            </a:r>
          </a:p>
        </p:txBody>
      </p:sp>
      <p:pic>
        <p:nvPicPr>
          <p:cNvPr id="10" name="Picture 9" descr="008_06.png">
            <a:hlinkClick r:id="rId4" action="ppaction://hlinkpres?slideindex=1&amp;slidetitle=Information Security Awareness Campaign"/>
          </p:cNvPr>
          <p:cNvPicPr>
            <a:picLocks noChangeAspect="1"/>
          </p:cNvPicPr>
          <p:nvPr/>
        </p:nvPicPr>
        <p:blipFill>
          <a:blip r:embed="rId5" cstate="print"/>
          <a:stretch>
            <a:fillRect/>
          </a:stretch>
        </p:blipFill>
        <p:spPr>
          <a:xfrm>
            <a:off x="8001000" y="6502803"/>
            <a:ext cx="200025" cy="200025"/>
          </a:xfrm>
          <a:prstGeom prst="rect">
            <a:avLst/>
          </a:prstGeom>
        </p:spPr>
      </p:pic>
      <p:pic>
        <p:nvPicPr>
          <p:cNvPr id="12" name="Picture 11" descr="007_03.gif"/>
          <p:cNvPicPr>
            <a:picLocks noChangeAspect="1"/>
          </p:cNvPicPr>
          <p:nvPr/>
        </p:nvPicPr>
        <p:blipFill>
          <a:blip r:embed="rId6" cstate="print"/>
          <a:stretch>
            <a:fillRect/>
          </a:stretch>
        </p:blipFill>
        <p:spPr>
          <a:xfrm>
            <a:off x="8382000" y="6512328"/>
            <a:ext cx="257175" cy="180975"/>
          </a:xfrm>
          <a:prstGeom prst="rect">
            <a:avLst/>
          </a:prstGeom>
        </p:spPr>
      </p:pic>
      <p:pic>
        <p:nvPicPr>
          <p:cNvPr id="18" name="Picture 17" descr="007_05.gif">
            <a:hlinkClick r:id="rId7" action="ppaction://hlinkpres?slideindex=29&amp;slidetitle=أسئلة"/>
          </p:cNvPr>
          <p:cNvPicPr>
            <a:picLocks noChangeAspect="1"/>
          </p:cNvPicPr>
          <p:nvPr/>
        </p:nvPicPr>
        <p:blipFill>
          <a:blip r:embed="rId8" cstate="print"/>
          <a:stretch>
            <a:fillRect/>
          </a:stretch>
        </p:blipFill>
        <p:spPr>
          <a:xfrm>
            <a:off x="8763000" y="6512328"/>
            <a:ext cx="257175" cy="180975"/>
          </a:xfrm>
          <a:prstGeom prst="rect">
            <a:avLst/>
          </a:prstGeom>
        </p:spPr>
      </p:pic>
      <p:pic>
        <p:nvPicPr>
          <p:cNvPr id="19" name="Picture 18" descr="008_03.png"/>
          <p:cNvPicPr>
            <a:picLocks noChangeAspect="1"/>
          </p:cNvPicPr>
          <p:nvPr/>
        </p:nvPicPr>
        <p:blipFill>
          <a:blip r:embed="rId9" cstate="print"/>
          <a:stretch>
            <a:fillRect/>
          </a:stretch>
        </p:blipFill>
        <p:spPr>
          <a:xfrm>
            <a:off x="8305800" y="6426603"/>
            <a:ext cx="19050" cy="304800"/>
          </a:xfrm>
          <a:prstGeom prst="rect">
            <a:avLst/>
          </a:prstGeom>
        </p:spPr>
      </p:pic>
      <p:sp>
        <p:nvSpPr>
          <p:cNvPr id="9" name="TextBox 8">
            <a:extLst>
              <a:ext uri="{FF2B5EF4-FFF2-40B4-BE49-F238E27FC236}">
                <a16:creationId xmlns:a16="http://schemas.microsoft.com/office/drawing/2014/main" id="{56D4F16A-95D0-4A59-8476-0B8BADD81215}"/>
              </a:ext>
            </a:extLst>
          </p:cNvPr>
          <p:cNvSpPr txBox="1"/>
          <p:nvPr/>
        </p:nvSpPr>
        <p:spPr>
          <a:xfrm>
            <a:off x="3598817" y="6477000"/>
            <a:ext cx="1800045" cy="276999"/>
          </a:xfrm>
          <a:prstGeom prst="rect">
            <a:avLst/>
          </a:prstGeom>
          <a:noFill/>
        </p:spPr>
        <p:txBody>
          <a:bodyPr wrap="none" rtlCol="0">
            <a:spAutoFit/>
          </a:bodyPr>
          <a:lstStyle/>
          <a:p>
            <a:r>
              <a:rPr lang="en-US" sz="1200" dirty="0">
                <a:solidFill>
                  <a:schemeClr val="bg1"/>
                </a:solidFill>
                <a:latin typeface="Exo" pitchFamily="2" charset="0"/>
              </a:rPr>
              <a:t>© Copyright aeCERT 2021</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6130" y="4540468"/>
            <a:ext cx="8017130" cy="890758"/>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0" y="1363574"/>
            <a:ext cx="5527212" cy="838200"/>
            <a:chOff x="0" y="1363574"/>
            <a:chExt cx="5527212" cy="838200"/>
          </a:xfrm>
        </p:grpSpPr>
        <p:pic>
          <p:nvPicPr>
            <p:cNvPr id="10" name="Picture 4" descr="D:\mobile_ppt\ppt_tmplt\images\image_preview_12.png"/>
            <p:cNvPicPr>
              <a:picLocks noChangeAspect="1" noChangeArrowheads="1"/>
            </p:cNvPicPr>
            <p:nvPr/>
          </p:nvPicPr>
          <p:blipFill>
            <a:blip r:embed="rId3" cstate="print"/>
            <a:srcRect/>
            <a:stretch>
              <a:fillRect/>
            </a:stretch>
          </p:blipFill>
          <p:spPr bwMode="auto">
            <a:xfrm>
              <a:off x="0" y="1363574"/>
              <a:ext cx="5527212" cy="838200"/>
            </a:xfrm>
            <a:prstGeom prst="rect">
              <a:avLst/>
            </a:prstGeom>
            <a:noFill/>
          </p:spPr>
        </p:pic>
        <p:sp>
          <p:nvSpPr>
            <p:cNvPr id="16" name="TextBox 15"/>
            <p:cNvSpPr txBox="1"/>
            <p:nvPr/>
          </p:nvSpPr>
          <p:spPr>
            <a:xfrm>
              <a:off x="828304" y="1581090"/>
              <a:ext cx="4145102" cy="400110"/>
            </a:xfrm>
            <a:prstGeom prst="rect">
              <a:avLst/>
            </a:prstGeom>
            <a:noFill/>
          </p:spPr>
          <p:txBody>
            <a:bodyPr wrap="square" rtlCol="0">
              <a:spAutoFit/>
            </a:bodyPr>
            <a:lstStyle/>
            <a:p>
              <a:pPr algn="ctr"/>
              <a:r>
                <a:rPr lang="en-US" sz="2000" b="1" dirty="0">
                  <a:solidFill>
                    <a:schemeClr val="bg1"/>
                  </a:solidFill>
                  <a:latin typeface="Exo" pitchFamily="2" charset="0"/>
                </a:rPr>
                <a:t>You have latest security software</a:t>
              </a:r>
            </a:p>
          </p:txBody>
        </p:sp>
        <p:sp>
          <p:nvSpPr>
            <p:cNvPr id="19" name="TextBox 18"/>
            <p:cNvSpPr txBox="1"/>
            <p:nvPr/>
          </p:nvSpPr>
          <p:spPr>
            <a:xfrm>
              <a:off x="44668" y="1426774"/>
              <a:ext cx="699230" cy="707886"/>
            </a:xfrm>
            <a:prstGeom prst="rect">
              <a:avLst/>
            </a:prstGeom>
            <a:noFill/>
          </p:spPr>
          <p:txBody>
            <a:bodyPr wrap="none" rtlCol="0">
              <a:spAutoFit/>
            </a:bodyPr>
            <a:lstStyle/>
            <a:p>
              <a:r>
                <a:rPr lang="en-US" sz="4000" b="1" dirty="0">
                  <a:solidFill>
                    <a:schemeClr val="bg1"/>
                  </a:solidFill>
                </a:rPr>
                <a:t>01</a:t>
              </a:r>
            </a:p>
          </p:txBody>
        </p:sp>
      </p:grpSp>
      <p:grpSp>
        <p:nvGrpSpPr>
          <p:cNvPr id="28" name="Group 27"/>
          <p:cNvGrpSpPr/>
          <p:nvPr/>
        </p:nvGrpSpPr>
        <p:grpSpPr>
          <a:xfrm>
            <a:off x="-2630" y="2337560"/>
            <a:ext cx="5529842" cy="838200"/>
            <a:chOff x="-2630" y="2337560"/>
            <a:chExt cx="5529842" cy="838200"/>
          </a:xfrm>
        </p:grpSpPr>
        <p:pic>
          <p:nvPicPr>
            <p:cNvPr id="8" name="Picture 4" descr="D:\mobile_ppt\ppt_tmplt\images\image_preview_12.png"/>
            <p:cNvPicPr>
              <a:picLocks noChangeAspect="1" noChangeArrowheads="1"/>
            </p:cNvPicPr>
            <p:nvPr/>
          </p:nvPicPr>
          <p:blipFill>
            <a:blip r:embed="rId3" cstate="print"/>
            <a:srcRect/>
            <a:stretch>
              <a:fillRect/>
            </a:stretch>
          </p:blipFill>
          <p:spPr bwMode="auto">
            <a:xfrm>
              <a:off x="0" y="2337560"/>
              <a:ext cx="5527212" cy="838200"/>
            </a:xfrm>
            <a:prstGeom prst="rect">
              <a:avLst/>
            </a:prstGeom>
            <a:noFill/>
          </p:spPr>
        </p:pic>
        <p:sp>
          <p:nvSpPr>
            <p:cNvPr id="18" name="TextBox 17"/>
            <p:cNvSpPr txBox="1"/>
            <p:nvPr/>
          </p:nvSpPr>
          <p:spPr>
            <a:xfrm>
              <a:off x="932793" y="2556605"/>
              <a:ext cx="3936124" cy="400110"/>
            </a:xfrm>
            <a:prstGeom prst="rect">
              <a:avLst/>
            </a:prstGeom>
            <a:noFill/>
          </p:spPr>
          <p:txBody>
            <a:bodyPr wrap="square" rtlCol="0">
              <a:spAutoFit/>
            </a:bodyPr>
            <a:lstStyle/>
            <a:p>
              <a:pPr algn="ctr"/>
              <a:r>
                <a:rPr lang="en-US" sz="2000" b="1" dirty="0">
                  <a:solidFill>
                    <a:schemeClr val="bg1"/>
                  </a:solidFill>
                </a:rPr>
                <a:t>You backup your data</a:t>
              </a:r>
            </a:p>
          </p:txBody>
        </p:sp>
        <p:sp>
          <p:nvSpPr>
            <p:cNvPr id="20" name="TextBox 19"/>
            <p:cNvSpPr txBox="1"/>
            <p:nvPr/>
          </p:nvSpPr>
          <p:spPr>
            <a:xfrm>
              <a:off x="-2630" y="2400548"/>
              <a:ext cx="809837" cy="707886"/>
            </a:xfrm>
            <a:prstGeom prst="rect">
              <a:avLst/>
            </a:prstGeom>
            <a:noFill/>
          </p:spPr>
          <p:txBody>
            <a:bodyPr wrap="none" rtlCol="0">
              <a:spAutoFit/>
            </a:bodyPr>
            <a:lstStyle/>
            <a:p>
              <a:r>
                <a:rPr lang="en-US" sz="4000" b="1" dirty="0">
                  <a:solidFill>
                    <a:schemeClr val="bg1"/>
                  </a:solidFill>
                </a:rPr>
                <a:t>02</a:t>
              </a:r>
            </a:p>
          </p:txBody>
        </p:sp>
      </p:grpSp>
      <p:grpSp>
        <p:nvGrpSpPr>
          <p:cNvPr id="29" name="Group 28"/>
          <p:cNvGrpSpPr/>
          <p:nvPr/>
        </p:nvGrpSpPr>
        <p:grpSpPr>
          <a:xfrm>
            <a:off x="0" y="3337034"/>
            <a:ext cx="5527212" cy="838200"/>
            <a:chOff x="0" y="3337034"/>
            <a:chExt cx="5527212" cy="838200"/>
          </a:xfrm>
        </p:grpSpPr>
        <p:pic>
          <p:nvPicPr>
            <p:cNvPr id="9" name="Picture 4" descr="D:\mobile_ppt\ppt_tmplt\images\image_preview_12.png"/>
            <p:cNvPicPr>
              <a:picLocks noChangeAspect="1" noChangeArrowheads="1"/>
            </p:cNvPicPr>
            <p:nvPr/>
          </p:nvPicPr>
          <p:blipFill>
            <a:blip r:embed="rId3" cstate="print"/>
            <a:srcRect/>
            <a:stretch>
              <a:fillRect/>
            </a:stretch>
          </p:blipFill>
          <p:spPr bwMode="auto">
            <a:xfrm>
              <a:off x="0" y="3337034"/>
              <a:ext cx="5527212" cy="838200"/>
            </a:xfrm>
            <a:prstGeom prst="rect">
              <a:avLst/>
            </a:prstGeom>
            <a:noFill/>
          </p:spPr>
        </p:pic>
        <p:sp>
          <p:nvSpPr>
            <p:cNvPr id="17" name="TextBox 16"/>
            <p:cNvSpPr txBox="1"/>
            <p:nvPr/>
          </p:nvSpPr>
          <p:spPr>
            <a:xfrm>
              <a:off x="788276" y="3549868"/>
              <a:ext cx="4225158" cy="400110"/>
            </a:xfrm>
            <a:prstGeom prst="rect">
              <a:avLst/>
            </a:prstGeom>
            <a:noFill/>
          </p:spPr>
          <p:txBody>
            <a:bodyPr wrap="square" rtlCol="0">
              <a:spAutoFit/>
            </a:bodyPr>
            <a:lstStyle/>
            <a:p>
              <a:pPr algn="ctr"/>
              <a:r>
                <a:rPr lang="en-US" sz="2000" b="1" dirty="0">
                  <a:solidFill>
                    <a:schemeClr val="bg1"/>
                  </a:solidFill>
                </a:rPr>
                <a:t>You keep your system updated</a:t>
              </a:r>
            </a:p>
          </p:txBody>
        </p:sp>
        <p:sp>
          <p:nvSpPr>
            <p:cNvPr id="21" name="TextBox 20"/>
            <p:cNvSpPr txBox="1"/>
            <p:nvPr/>
          </p:nvSpPr>
          <p:spPr>
            <a:xfrm>
              <a:off x="0" y="3409544"/>
              <a:ext cx="808235" cy="707886"/>
            </a:xfrm>
            <a:prstGeom prst="rect">
              <a:avLst/>
            </a:prstGeom>
            <a:noFill/>
          </p:spPr>
          <p:txBody>
            <a:bodyPr wrap="none" rtlCol="0">
              <a:spAutoFit/>
            </a:bodyPr>
            <a:lstStyle/>
            <a:p>
              <a:r>
                <a:rPr lang="en-US" sz="4000" b="1" dirty="0">
                  <a:solidFill>
                    <a:schemeClr val="bg1"/>
                  </a:solidFill>
                </a:rPr>
                <a:t>03</a:t>
              </a:r>
            </a:p>
          </p:txBody>
        </p:sp>
      </p:grpSp>
      <p:sp>
        <p:nvSpPr>
          <p:cNvPr id="22" name="Rectangle 21"/>
          <p:cNvSpPr/>
          <p:nvPr/>
        </p:nvSpPr>
        <p:spPr>
          <a:xfrm>
            <a:off x="68135" y="4645591"/>
            <a:ext cx="7848600" cy="430887"/>
          </a:xfrm>
          <a:prstGeom prst="rect">
            <a:avLst/>
          </a:prstGeom>
        </p:spPr>
        <p:txBody>
          <a:bodyPr wrap="square">
            <a:spAutoFit/>
          </a:bodyPr>
          <a:lstStyle/>
          <a:p>
            <a:pPr indent="0" algn="ctr">
              <a:buNone/>
            </a:pPr>
            <a:r>
              <a:rPr lang="en-US" sz="2200" b="1" dirty="0">
                <a:solidFill>
                  <a:schemeClr val="bg1"/>
                </a:solidFill>
                <a:latin typeface="+mn-lt"/>
              </a:rPr>
              <a:t>Does that mean your information is secured and protected?</a:t>
            </a:r>
          </a:p>
        </p:txBody>
      </p:sp>
      <p:sp>
        <p:nvSpPr>
          <p:cNvPr id="23" name="Rectangle 22"/>
          <p:cNvSpPr/>
          <p:nvPr/>
        </p:nvSpPr>
        <p:spPr>
          <a:xfrm>
            <a:off x="0" y="5334001"/>
            <a:ext cx="9144000" cy="954107"/>
          </a:xfrm>
          <a:prstGeom prst="rect">
            <a:avLst/>
          </a:prstGeom>
        </p:spPr>
        <p:txBody>
          <a:bodyPr wrap="square">
            <a:spAutoFit/>
          </a:bodyPr>
          <a:lstStyle/>
          <a:p>
            <a:pPr indent="0" algn="ctr">
              <a:buNone/>
            </a:pPr>
            <a:r>
              <a:rPr lang="en-US" sz="2400" b="1" dirty="0">
                <a:latin typeface="+mn-lt"/>
              </a:rPr>
              <a:t>No, you need to consider the </a:t>
            </a:r>
            <a:r>
              <a:rPr lang="en-US" sz="3200" b="1" dirty="0">
                <a:solidFill>
                  <a:srgbClr val="EB1E2A"/>
                </a:solidFill>
                <a:latin typeface="+mn-lt"/>
              </a:rPr>
              <a:t>physical security</a:t>
            </a:r>
            <a:r>
              <a:rPr lang="en-US" sz="2400" b="1" dirty="0">
                <a:latin typeface="+mn-lt"/>
              </a:rPr>
              <a:t> of your information.</a:t>
            </a:r>
          </a:p>
        </p:txBody>
      </p:sp>
      <p:pic>
        <p:nvPicPr>
          <p:cNvPr id="26" name="Picture 3" descr="C:\Documents and Settings\kabeer ali\Desktop\SecurityIconX.png"/>
          <p:cNvPicPr>
            <a:picLocks noChangeAspect="1" noChangeArrowheads="1"/>
          </p:cNvPicPr>
          <p:nvPr/>
        </p:nvPicPr>
        <p:blipFill>
          <a:blip r:embed="rId4" cstate="print"/>
          <a:srcRect/>
          <a:stretch>
            <a:fillRect/>
          </a:stretch>
        </p:blipFill>
        <p:spPr bwMode="auto">
          <a:xfrm>
            <a:off x="5791200" y="1143000"/>
            <a:ext cx="3200400" cy="3200401"/>
          </a:xfrm>
          <a:prstGeom prst="rect">
            <a:avLst/>
          </a:prstGeom>
          <a:noFill/>
        </p:spPr>
      </p:pic>
      <p:sp>
        <p:nvSpPr>
          <p:cNvPr id="30" name="Title 29"/>
          <p:cNvSpPr>
            <a:spLocks noGrp="1"/>
          </p:cNvSpPr>
          <p:nvPr>
            <p:ph type="title"/>
          </p:nvPr>
        </p:nvSpPr>
        <p:spPr/>
        <p:txBody>
          <a:bodyPr/>
          <a:lstStyle/>
          <a:p>
            <a:pPr lvl="0"/>
            <a:r>
              <a:rPr lang="en-US" dirty="0"/>
              <a:t>Physical Security</a:t>
            </a:r>
          </a:p>
        </p:txBody>
      </p:sp>
      <p:pic>
        <p:nvPicPr>
          <p:cNvPr id="31" name="Picture 30" descr="008_06.png">
            <a:hlinkClick r:id="rId5" action="ppaction://hlinkpres?slideindex=1&amp;slidetitle=Information Security Awareness Campaign"/>
          </p:cNvPr>
          <p:cNvPicPr>
            <a:picLocks noChangeAspect="1"/>
          </p:cNvPicPr>
          <p:nvPr/>
        </p:nvPicPr>
        <p:blipFill>
          <a:blip r:embed="rId6" cstate="print"/>
          <a:stretch>
            <a:fillRect/>
          </a:stretch>
        </p:blipFill>
        <p:spPr>
          <a:xfrm>
            <a:off x="8001000" y="6502803"/>
            <a:ext cx="200025" cy="200025"/>
          </a:xfrm>
          <a:prstGeom prst="rect">
            <a:avLst/>
          </a:prstGeom>
        </p:spPr>
      </p:pic>
      <p:pic>
        <p:nvPicPr>
          <p:cNvPr id="32" name="Picture 31" descr="007_03.gif"/>
          <p:cNvPicPr>
            <a:picLocks noChangeAspect="1"/>
          </p:cNvPicPr>
          <p:nvPr/>
        </p:nvPicPr>
        <p:blipFill>
          <a:blip r:embed="rId7" cstate="print"/>
          <a:stretch>
            <a:fillRect/>
          </a:stretch>
        </p:blipFill>
        <p:spPr>
          <a:xfrm>
            <a:off x="8382000" y="6512328"/>
            <a:ext cx="257175" cy="180975"/>
          </a:xfrm>
          <a:prstGeom prst="rect">
            <a:avLst/>
          </a:prstGeom>
        </p:spPr>
      </p:pic>
      <p:pic>
        <p:nvPicPr>
          <p:cNvPr id="33" name="Picture 32" descr="007_05.gif">
            <a:hlinkClick r:id="rId8" action="ppaction://hlinkpres?slideindex=5&amp;slidetitle=الأمن المادي (التدابير الأمنية)"/>
          </p:cNvPr>
          <p:cNvPicPr>
            <a:picLocks noChangeAspect="1"/>
          </p:cNvPicPr>
          <p:nvPr/>
        </p:nvPicPr>
        <p:blipFill>
          <a:blip r:embed="rId9" cstate="print"/>
          <a:stretch>
            <a:fillRect/>
          </a:stretch>
        </p:blipFill>
        <p:spPr>
          <a:xfrm>
            <a:off x="8763000" y="6512328"/>
            <a:ext cx="257175" cy="180975"/>
          </a:xfrm>
          <a:prstGeom prst="rect">
            <a:avLst/>
          </a:prstGeom>
        </p:spPr>
      </p:pic>
      <p:pic>
        <p:nvPicPr>
          <p:cNvPr id="34" name="Picture 33" descr="008_03.png"/>
          <p:cNvPicPr>
            <a:picLocks noChangeAspect="1"/>
          </p:cNvPicPr>
          <p:nvPr/>
        </p:nvPicPr>
        <p:blipFill>
          <a:blip r:embed="rId10"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1000" fill="hold"/>
                                        <p:tgtEl>
                                          <p:spTgt spid="27"/>
                                        </p:tgtEl>
                                        <p:attrNameLst>
                                          <p:attrName>ppt_x</p:attrName>
                                        </p:attrNameLst>
                                      </p:cBhvr>
                                      <p:tavLst>
                                        <p:tav tm="0">
                                          <p:val>
                                            <p:strVal val="0-#ppt_w/2"/>
                                          </p:val>
                                        </p:tav>
                                        <p:tav tm="100000">
                                          <p:val>
                                            <p:strVal val="#ppt_x"/>
                                          </p:val>
                                        </p:tav>
                                      </p:tavLst>
                                    </p:anim>
                                    <p:anim calcmode="lin" valueType="num">
                                      <p:cBhvr additive="base">
                                        <p:cTn id="12" dur="10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0-#ppt_w/2"/>
                                          </p:val>
                                        </p:tav>
                                        <p:tav tm="100000">
                                          <p:val>
                                            <p:strVal val="#ppt_x"/>
                                          </p:val>
                                        </p:tav>
                                      </p:tavLst>
                                    </p:anim>
                                    <p:anim calcmode="lin" valueType="num">
                                      <p:cBhvr additive="base">
                                        <p:cTn id="17" dur="1000" fill="hold"/>
                                        <p:tgtEl>
                                          <p:spTgt spid="28"/>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1000" fill="hold"/>
                                        <p:tgtEl>
                                          <p:spTgt spid="29"/>
                                        </p:tgtEl>
                                        <p:attrNameLst>
                                          <p:attrName>ppt_x</p:attrName>
                                        </p:attrNameLst>
                                      </p:cBhvr>
                                      <p:tavLst>
                                        <p:tav tm="0">
                                          <p:val>
                                            <p:strVal val="0-#ppt_w/2"/>
                                          </p:val>
                                        </p:tav>
                                        <p:tav tm="100000">
                                          <p:val>
                                            <p:strVal val="#ppt_x"/>
                                          </p:val>
                                        </p:tav>
                                      </p:tavLst>
                                    </p:anim>
                                    <p:anim calcmode="lin" valueType="num">
                                      <p:cBhvr additive="base">
                                        <p:cTn id="22" dur="10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childTnLst>
                                </p:cTn>
                              </p:par>
                            </p:childTnLst>
                          </p:cTn>
                        </p:par>
                        <p:par>
                          <p:cTn id="27" fill="hold">
                            <p:stCondLst>
                              <p:cond delay="6000"/>
                            </p:stCondLst>
                            <p:childTnLst>
                              <p:par>
                                <p:cTn id="28" presetID="29" presetClass="entr" presetSubtype="0" fill="hold" nodeType="after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 calcmode="lin" valueType="num">
                                      <p:cBhvr>
                                        <p:cTn id="30" dur="1000" fill="hold"/>
                                        <p:tgtEl>
                                          <p:spTgt spid="22">
                                            <p:txEl>
                                              <p:pRg st="0" end="0"/>
                                            </p:txEl>
                                          </p:spTgt>
                                        </p:tgtEl>
                                        <p:attrNameLst>
                                          <p:attrName>ppt_x</p:attrName>
                                        </p:attrNameLst>
                                      </p:cBhvr>
                                      <p:tavLst>
                                        <p:tav tm="0">
                                          <p:val>
                                            <p:strVal val="#ppt_x-.2"/>
                                          </p:val>
                                        </p:tav>
                                        <p:tav tm="100000">
                                          <p:val>
                                            <p:strVal val="#ppt_x"/>
                                          </p:val>
                                        </p:tav>
                                      </p:tavLst>
                                    </p:anim>
                                    <p:anim calcmode="lin" valueType="num">
                                      <p:cBhvr>
                                        <p:cTn id="31" dur="1000" fill="hold"/>
                                        <p:tgtEl>
                                          <p:spTgt spid="2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2">
                                            <p:txEl>
                                              <p:pRg st="0" end="0"/>
                                            </p:txEl>
                                          </p:spTgt>
                                        </p:tgtEl>
                                      </p:cBhvr>
                                    </p:animEffect>
                                  </p:childTnLst>
                                </p:cTn>
                              </p:par>
                            </p:childTnLst>
                          </p:cTn>
                        </p:par>
                        <p:par>
                          <p:cTn id="33" fill="hold">
                            <p:stCondLst>
                              <p:cond delay="7000"/>
                            </p:stCondLst>
                            <p:childTnLst>
                              <p:par>
                                <p:cTn id="34" presetID="27" presetClass="entr" presetSubtype="0" fill="hold" grpId="0" nodeType="afterEffect">
                                  <p:stCondLst>
                                    <p:cond delay="0"/>
                                  </p:stCondLst>
                                  <p:iterate type="lt">
                                    <p:tmPct val="50000"/>
                                  </p:iterate>
                                  <p:childTnLst>
                                    <p:set>
                                      <p:cBhvr>
                                        <p:cTn id="35" dur="1" fill="hold">
                                          <p:stCondLst>
                                            <p:cond delay="0"/>
                                          </p:stCondLst>
                                        </p:cTn>
                                        <p:tgtEl>
                                          <p:spTgt spid="23"/>
                                        </p:tgtEl>
                                        <p:attrNameLst>
                                          <p:attrName>style.visibility</p:attrName>
                                        </p:attrNameLst>
                                      </p:cBhvr>
                                      <p:to>
                                        <p:strVal val="visible"/>
                                      </p:to>
                                    </p:set>
                                    <p:anim calcmode="discrete" valueType="clr">
                                      <p:cBhvr override="childStyle">
                                        <p:cTn id="36"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23"/>
                                        </p:tgtEl>
                                        <p:attrNameLst>
                                          <p:attrName>fillcolor</p:attrName>
                                        </p:attrNameLst>
                                      </p:cBhvr>
                                      <p:tavLst>
                                        <p:tav tm="0">
                                          <p:val>
                                            <p:clrVal>
                                              <a:schemeClr val="accent2"/>
                                            </p:clrVal>
                                          </p:val>
                                        </p:tav>
                                        <p:tav tm="50000">
                                          <p:val>
                                            <p:clrVal>
                                              <a:schemeClr val="hlink"/>
                                            </p:clrVal>
                                          </p:val>
                                        </p:tav>
                                      </p:tavLst>
                                    </p:anim>
                                    <p:set>
                                      <p:cBhvr>
                                        <p:cTn id="38"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95400"/>
            <a:ext cx="3962400" cy="685800"/>
          </a:xfrm>
          <a:prstGeom prst="rect">
            <a:avLst/>
          </a:prstGeom>
          <a:solidFill>
            <a:srgbClr val="FF09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mn-lt"/>
                <a:sym typeface="Helvetica Neue Light" pitchFamily="-106" charset="0"/>
              </a:rPr>
              <a:t>External Physical Threats </a:t>
            </a:r>
          </a:p>
        </p:txBody>
      </p:sp>
      <p:sp>
        <p:nvSpPr>
          <p:cNvPr id="9" name="Rectangle 8"/>
          <p:cNvSpPr/>
          <p:nvPr/>
        </p:nvSpPr>
        <p:spPr>
          <a:xfrm>
            <a:off x="0" y="3048000"/>
            <a:ext cx="3962400" cy="685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n-lt"/>
                <a:sym typeface="Helvetica Neue Light" pitchFamily="-106" charset="0"/>
              </a:rPr>
              <a:t>Internal Physical Threats</a:t>
            </a:r>
            <a:endParaRPr lang="en-US" sz="2200" b="1" dirty="0"/>
          </a:p>
        </p:txBody>
      </p:sp>
      <p:sp>
        <p:nvSpPr>
          <p:cNvPr id="10" name="Rectangle 9"/>
          <p:cNvSpPr/>
          <p:nvPr/>
        </p:nvSpPr>
        <p:spPr>
          <a:xfrm>
            <a:off x="0" y="4648200"/>
            <a:ext cx="3962400" cy="685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mn-lt"/>
                <a:sym typeface="Helvetica Neue Light" pitchFamily="-106" charset="0"/>
              </a:rPr>
              <a:t>Human Physica</a:t>
            </a:r>
            <a:r>
              <a:rPr lang="en-US" sz="2200" b="1" dirty="0">
                <a:sym typeface="Helvetica Neue Light" pitchFamily="-106" charset="0"/>
              </a:rPr>
              <a:t>l </a:t>
            </a:r>
            <a:r>
              <a:rPr lang="en-US" sz="2200" b="1" dirty="0">
                <a:latin typeface="+mn-lt"/>
                <a:sym typeface="Helvetica Neue Light" pitchFamily="-106" charset="0"/>
              </a:rPr>
              <a:t>Threats </a:t>
            </a:r>
            <a:endParaRPr lang="en-US" sz="2200" b="1" dirty="0"/>
          </a:p>
        </p:txBody>
      </p:sp>
      <p:grpSp>
        <p:nvGrpSpPr>
          <p:cNvPr id="39" name="Group 38"/>
          <p:cNvGrpSpPr/>
          <p:nvPr/>
        </p:nvGrpSpPr>
        <p:grpSpPr>
          <a:xfrm>
            <a:off x="213732" y="2086302"/>
            <a:ext cx="1538868" cy="508496"/>
            <a:chOff x="213732" y="2086302"/>
            <a:chExt cx="1538868" cy="508496"/>
          </a:xfrm>
        </p:grpSpPr>
        <p:pic>
          <p:nvPicPr>
            <p:cNvPr id="16" name="Picture 2" descr="C:\Documents and Settings\Administrator\Desktop\ppt_tmplt\new_elemnt\box_01.PNG"/>
            <p:cNvPicPr>
              <a:picLocks noChangeAspect="1" noChangeArrowheads="1"/>
            </p:cNvPicPr>
            <p:nvPr/>
          </p:nvPicPr>
          <p:blipFill>
            <a:blip r:embed="rId3" cstate="print"/>
            <a:srcRect/>
            <a:stretch>
              <a:fillRect/>
            </a:stretch>
          </p:blipFill>
          <p:spPr bwMode="auto">
            <a:xfrm>
              <a:off x="213732" y="2086302"/>
              <a:ext cx="1538868" cy="508496"/>
            </a:xfrm>
            <a:prstGeom prst="rect">
              <a:avLst/>
            </a:prstGeom>
            <a:noFill/>
          </p:spPr>
        </p:pic>
        <p:sp>
          <p:nvSpPr>
            <p:cNvPr id="19" name="Rectangle 18"/>
            <p:cNvSpPr/>
            <p:nvPr/>
          </p:nvSpPr>
          <p:spPr>
            <a:xfrm>
              <a:off x="656898" y="2145268"/>
              <a:ext cx="587019" cy="369332"/>
            </a:xfrm>
            <a:prstGeom prst="rect">
              <a:avLst/>
            </a:prstGeom>
          </p:spPr>
          <p:txBody>
            <a:bodyPr wrap="none">
              <a:spAutoFit/>
            </a:bodyPr>
            <a:lstStyle/>
            <a:p>
              <a:pPr algn="ctr"/>
              <a:r>
                <a:rPr lang="en-US" b="1" dirty="0">
                  <a:solidFill>
                    <a:schemeClr val="bg1"/>
                  </a:solidFill>
                </a:rPr>
                <a:t>Fire</a:t>
              </a:r>
            </a:p>
          </p:txBody>
        </p:sp>
      </p:grpSp>
      <p:grpSp>
        <p:nvGrpSpPr>
          <p:cNvPr id="37" name="Group 36"/>
          <p:cNvGrpSpPr/>
          <p:nvPr/>
        </p:nvGrpSpPr>
        <p:grpSpPr>
          <a:xfrm>
            <a:off x="1981200" y="2086302"/>
            <a:ext cx="1524000" cy="508496"/>
            <a:chOff x="1981200" y="2086302"/>
            <a:chExt cx="1524000" cy="508496"/>
          </a:xfrm>
        </p:grpSpPr>
        <p:pic>
          <p:nvPicPr>
            <p:cNvPr id="17" name="Picture 3" descr="C:\Documents and Settings\Administrator\Desktop\ppt_tmplt\new_elemnt\box_02.PNG"/>
            <p:cNvPicPr>
              <a:picLocks noChangeAspect="1" noChangeArrowheads="1"/>
            </p:cNvPicPr>
            <p:nvPr/>
          </p:nvPicPr>
          <p:blipFill>
            <a:blip r:embed="rId4" cstate="print"/>
            <a:srcRect/>
            <a:stretch>
              <a:fillRect/>
            </a:stretch>
          </p:blipFill>
          <p:spPr bwMode="auto">
            <a:xfrm>
              <a:off x="1981200" y="2086302"/>
              <a:ext cx="1524000" cy="508496"/>
            </a:xfrm>
            <a:prstGeom prst="rect">
              <a:avLst/>
            </a:prstGeom>
            <a:noFill/>
          </p:spPr>
        </p:pic>
        <p:sp>
          <p:nvSpPr>
            <p:cNvPr id="20" name="Rectangle 19"/>
            <p:cNvSpPr/>
            <p:nvPr/>
          </p:nvSpPr>
          <p:spPr>
            <a:xfrm>
              <a:off x="2133600" y="2117834"/>
              <a:ext cx="1085554" cy="369332"/>
            </a:xfrm>
            <a:prstGeom prst="rect">
              <a:avLst/>
            </a:prstGeom>
          </p:spPr>
          <p:txBody>
            <a:bodyPr wrap="none">
              <a:spAutoFit/>
            </a:bodyPr>
            <a:lstStyle/>
            <a:p>
              <a:r>
                <a:rPr lang="en-US" b="1" dirty="0">
                  <a:solidFill>
                    <a:schemeClr val="bg1"/>
                  </a:solidFill>
                </a:rPr>
                <a:t>Flooding</a:t>
              </a:r>
            </a:p>
          </p:txBody>
        </p:sp>
      </p:grpSp>
      <p:grpSp>
        <p:nvGrpSpPr>
          <p:cNvPr id="38" name="Group 37"/>
          <p:cNvGrpSpPr/>
          <p:nvPr/>
        </p:nvGrpSpPr>
        <p:grpSpPr>
          <a:xfrm>
            <a:off x="3733354" y="2086302"/>
            <a:ext cx="1524000" cy="508496"/>
            <a:chOff x="3733354" y="2086302"/>
            <a:chExt cx="1524000" cy="508496"/>
          </a:xfrm>
        </p:grpSpPr>
        <p:pic>
          <p:nvPicPr>
            <p:cNvPr id="18" name="Picture 4" descr="C:\Documents and Settings\Administrator\Desktop\ppt_tmplt\new_elemnt\box_03.PNG"/>
            <p:cNvPicPr>
              <a:picLocks noChangeAspect="1" noChangeArrowheads="1"/>
            </p:cNvPicPr>
            <p:nvPr/>
          </p:nvPicPr>
          <p:blipFill>
            <a:blip r:embed="rId5" cstate="print"/>
            <a:srcRect/>
            <a:stretch>
              <a:fillRect/>
            </a:stretch>
          </p:blipFill>
          <p:spPr bwMode="auto">
            <a:xfrm>
              <a:off x="3733354" y="2086302"/>
              <a:ext cx="1524000" cy="508496"/>
            </a:xfrm>
            <a:prstGeom prst="rect">
              <a:avLst/>
            </a:prstGeom>
            <a:noFill/>
          </p:spPr>
        </p:pic>
        <p:sp>
          <p:nvSpPr>
            <p:cNvPr id="21" name="Rectangle 20"/>
            <p:cNvSpPr/>
            <p:nvPr/>
          </p:nvSpPr>
          <p:spPr>
            <a:xfrm>
              <a:off x="3778468" y="2149366"/>
              <a:ext cx="1372492" cy="369332"/>
            </a:xfrm>
            <a:prstGeom prst="rect">
              <a:avLst/>
            </a:prstGeom>
          </p:spPr>
          <p:txBody>
            <a:bodyPr wrap="none">
              <a:spAutoFit/>
            </a:bodyPr>
            <a:lstStyle/>
            <a:p>
              <a:r>
                <a:rPr lang="en-US" b="1" dirty="0">
                  <a:solidFill>
                    <a:schemeClr val="bg1"/>
                  </a:solidFill>
                </a:rPr>
                <a:t>Earthquake</a:t>
              </a:r>
            </a:p>
          </p:txBody>
        </p:sp>
      </p:grpSp>
      <p:grpSp>
        <p:nvGrpSpPr>
          <p:cNvPr id="36" name="Group 35"/>
          <p:cNvGrpSpPr/>
          <p:nvPr/>
        </p:nvGrpSpPr>
        <p:grpSpPr>
          <a:xfrm>
            <a:off x="213732" y="3962400"/>
            <a:ext cx="3139068" cy="508496"/>
            <a:chOff x="213732" y="3819138"/>
            <a:chExt cx="3139068" cy="508496"/>
          </a:xfrm>
        </p:grpSpPr>
        <p:pic>
          <p:nvPicPr>
            <p:cNvPr id="23" name="Picture 2" descr="C:\Documents and Settings\Administrator\Desktop\ppt_tmplt\new_elemnt\box_01.PNG"/>
            <p:cNvPicPr>
              <a:picLocks noChangeAspect="1" noChangeArrowheads="1"/>
            </p:cNvPicPr>
            <p:nvPr/>
          </p:nvPicPr>
          <p:blipFill>
            <a:blip r:embed="rId3" cstate="print"/>
            <a:srcRect/>
            <a:stretch>
              <a:fillRect/>
            </a:stretch>
          </p:blipFill>
          <p:spPr bwMode="auto">
            <a:xfrm>
              <a:off x="213732" y="3819138"/>
              <a:ext cx="3139068" cy="508496"/>
            </a:xfrm>
            <a:prstGeom prst="rect">
              <a:avLst/>
            </a:prstGeom>
            <a:noFill/>
          </p:spPr>
        </p:pic>
        <p:sp>
          <p:nvSpPr>
            <p:cNvPr id="22" name="Rectangle 21"/>
            <p:cNvSpPr/>
            <p:nvPr/>
          </p:nvSpPr>
          <p:spPr>
            <a:xfrm>
              <a:off x="472966" y="3841422"/>
              <a:ext cx="2462534" cy="369332"/>
            </a:xfrm>
            <a:prstGeom prst="rect">
              <a:avLst/>
            </a:prstGeom>
          </p:spPr>
          <p:txBody>
            <a:bodyPr wrap="none">
              <a:spAutoFit/>
            </a:bodyPr>
            <a:lstStyle/>
            <a:p>
              <a:r>
                <a:rPr lang="en-US" b="1" dirty="0">
                  <a:solidFill>
                    <a:schemeClr val="bg1"/>
                  </a:solidFill>
                </a:rPr>
                <a:t>Electrical Interruption</a:t>
              </a:r>
            </a:p>
          </p:txBody>
        </p:sp>
      </p:grpSp>
      <p:grpSp>
        <p:nvGrpSpPr>
          <p:cNvPr id="43" name="Group 42"/>
          <p:cNvGrpSpPr/>
          <p:nvPr/>
        </p:nvGrpSpPr>
        <p:grpSpPr>
          <a:xfrm>
            <a:off x="212834" y="5486400"/>
            <a:ext cx="1538868" cy="508496"/>
            <a:chOff x="212834" y="5486400"/>
            <a:chExt cx="1538868" cy="508496"/>
          </a:xfrm>
        </p:grpSpPr>
        <p:pic>
          <p:nvPicPr>
            <p:cNvPr id="24" name="Picture 2" descr="C:\Documents and Settings\Administrator\Desktop\ppt_tmplt\new_elemnt\box_01.PNG"/>
            <p:cNvPicPr>
              <a:picLocks noChangeAspect="1" noChangeArrowheads="1"/>
            </p:cNvPicPr>
            <p:nvPr/>
          </p:nvPicPr>
          <p:blipFill>
            <a:blip r:embed="rId3" cstate="print"/>
            <a:srcRect/>
            <a:stretch>
              <a:fillRect/>
            </a:stretch>
          </p:blipFill>
          <p:spPr bwMode="auto">
            <a:xfrm>
              <a:off x="212834" y="5486400"/>
              <a:ext cx="1538868" cy="508496"/>
            </a:xfrm>
            <a:prstGeom prst="rect">
              <a:avLst/>
            </a:prstGeom>
            <a:noFill/>
          </p:spPr>
        </p:pic>
        <p:sp>
          <p:nvSpPr>
            <p:cNvPr id="27" name="Rectangle 26"/>
            <p:cNvSpPr/>
            <p:nvPr/>
          </p:nvSpPr>
          <p:spPr>
            <a:xfrm>
              <a:off x="551286" y="5513834"/>
              <a:ext cx="744114" cy="369332"/>
            </a:xfrm>
            <a:prstGeom prst="rect">
              <a:avLst/>
            </a:prstGeom>
          </p:spPr>
          <p:txBody>
            <a:bodyPr wrap="none">
              <a:spAutoFit/>
            </a:bodyPr>
            <a:lstStyle/>
            <a:p>
              <a:r>
                <a:rPr lang="en-US" b="1" dirty="0">
                  <a:solidFill>
                    <a:schemeClr val="bg1"/>
                  </a:solidFill>
                </a:rPr>
                <a:t>Theft</a:t>
              </a:r>
            </a:p>
          </p:txBody>
        </p:sp>
      </p:grpSp>
      <p:grpSp>
        <p:nvGrpSpPr>
          <p:cNvPr id="40" name="Group 39"/>
          <p:cNvGrpSpPr/>
          <p:nvPr/>
        </p:nvGrpSpPr>
        <p:grpSpPr>
          <a:xfrm>
            <a:off x="1980302" y="5486400"/>
            <a:ext cx="1524000" cy="508496"/>
            <a:chOff x="1980302" y="5486400"/>
            <a:chExt cx="1524000" cy="508496"/>
          </a:xfrm>
        </p:grpSpPr>
        <p:pic>
          <p:nvPicPr>
            <p:cNvPr id="25" name="Picture 3" descr="C:\Documents and Settings\Administrator\Desktop\ppt_tmplt\new_elemnt\box_02.PNG"/>
            <p:cNvPicPr>
              <a:picLocks noChangeAspect="1" noChangeArrowheads="1"/>
            </p:cNvPicPr>
            <p:nvPr/>
          </p:nvPicPr>
          <p:blipFill>
            <a:blip r:embed="rId4" cstate="print"/>
            <a:srcRect/>
            <a:stretch>
              <a:fillRect/>
            </a:stretch>
          </p:blipFill>
          <p:spPr bwMode="auto">
            <a:xfrm>
              <a:off x="1980302" y="5486400"/>
              <a:ext cx="1524000" cy="508496"/>
            </a:xfrm>
            <a:prstGeom prst="rect">
              <a:avLst/>
            </a:prstGeom>
            <a:noFill/>
          </p:spPr>
        </p:pic>
        <p:sp>
          <p:nvSpPr>
            <p:cNvPr id="28" name="Rectangle 27"/>
            <p:cNvSpPr/>
            <p:nvPr/>
          </p:nvSpPr>
          <p:spPr>
            <a:xfrm>
              <a:off x="2117884" y="5513834"/>
              <a:ext cx="1156086" cy="369332"/>
            </a:xfrm>
            <a:prstGeom prst="rect">
              <a:avLst/>
            </a:prstGeom>
          </p:spPr>
          <p:txBody>
            <a:bodyPr wrap="none">
              <a:spAutoFit/>
            </a:bodyPr>
            <a:lstStyle/>
            <a:p>
              <a:r>
                <a:rPr lang="en-US" b="1" dirty="0">
                  <a:solidFill>
                    <a:schemeClr val="bg1"/>
                  </a:solidFill>
                </a:rPr>
                <a:t>Sabotage</a:t>
              </a:r>
            </a:p>
          </p:txBody>
        </p:sp>
      </p:grpSp>
      <p:grpSp>
        <p:nvGrpSpPr>
          <p:cNvPr id="41" name="Group 40"/>
          <p:cNvGrpSpPr/>
          <p:nvPr/>
        </p:nvGrpSpPr>
        <p:grpSpPr>
          <a:xfrm>
            <a:off x="3732456" y="5486400"/>
            <a:ext cx="1524000" cy="508496"/>
            <a:chOff x="3732456" y="5486400"/>
            <a:chExt cx="1524000" cy="508496"/>
          </a:xfrm>
        </p:grpSpPr>
        <p:pic>
          <p:nvPicPr>
            <p:cNvPr id="26" name="Picture 4" descr="C:\Documents and Settings\Administrator\Desktop\ppt_tmplt\new_elemnt\box_03.PNG"/>
            <p:cNvPicPr>
              <a:picLocks noChangeAspect="1" noChangeArrowheads="1"/>
            </p:cNvPicPr>
            <p:nvPr/>
          </p:nvPicPr>
          <p:blipFill>
            <a:blip r:embed="rId5" cstate="print"/>
            <a:srcRect/>
            <a:stretch>
              <a:fillRect/>
            </a:stretch>
          </p:blipFill>
          <p:spPr bwMode="auto">
            <a:xfrm>
              <a:off x="3732456" y="5486400"/>
              <a:ext cx="1524000" cy="508496"/>
            </a:xfrm>
            <a:prstGeom prst="rect">
              <a:avLst/>
            </a:prstGeom>
            <a:noFill/>
          </p:spPr>
        </p:pic>
        <p:sp>
          <p:nvSpPr>
            <p:cNvPr id="29" name="Rectangle 28"/>
            <p:cNvSpPr/>
            <p:nvPr/>
          </p:nvSpPr>
          <p:spPr>
            <a:xfrm>
              <a:off x="3998893" y="5486400"/>
              <a:ext cx="954107" cy="369332"/>
            </a:xfrm>
            <a:prstGeom prst="rect">
              <a:avLst/>
            </a:prstGeom>
          </p:spPr>
          <p:txBody>
            <a:bodyPr wrap="none">
              <a:spAutoFit/>
            </a:bodyPr>
            <a:lstStyle/>
            <a:p>
              <a:r>
                <a:rPr lang="en-US" b="1" dirty="0">
                  <a:solidFill>
                    <a:schemeClr val="bg1"/>
                  </a:solidFill>
                </a:rPr>
                <a:t>Spying</a:t>
              </a:r>
            </a:p>
          </p:txBody>
        </p:sp>
      </p:grpSp>
      <p:grpSp>
        <p:nvGrpSpPr>
          <p:cNvPr id="42" name="Group 41"/>
          <p:cNvGrpSpPr/>
          <p:nvPr/>
        </p:nvGrpSpPr>
        <p:grpSpPr>
          <a:xfrm>
            <a:off x="5471532" y="5483770"/>
            <a:ext cx="1538868" cy="508496"/>
            <a:chOff x="5471532" y="5483770"/>
            <a:chExt cx="1538868" cy="508496"/>
          </a:xfrm>
        </p:grpSpPr>
        <p:pic>
          <p:nvPicPr>
            <p:cNvPr id="31" name="Picture 2" descr="C:\Documents and Settings\Administrator\Desktop\ppt_tmplt\new_elemnt\box_01.PNG"/>
            <p:cNvPicPr>
              <a:picLocks noChangeAspect="1" noChangeArrowheads="1"/>
            </p:cNvPicPr>
            <p:nvPr/>
          </p:nvPicPr>
          <p:blipFill>
            <a:blip r:embed="rId3" cstate="print"/>
            <a:srcRect/>
            <a:stretch>
              <a:fillRect/>
            </a:stretch>
          </p:blipFill>
          <p:spPr bwMode="auto">
            <a:xfrm>
              <a:off x="5471532" y="5483770"/>
              <a:ext cx="1538868" cy="508496"/>
            </a:xfrm>
            <a:prstGeom prst="rect">
              <a:avLst/>
            </a:prstGeom>
            <a:noFill/>
          </p:spPr>
        </p:pic>
        <p:sp>
          <p:nvSpPr>
            <p:cNvPr id="30" name="Rectangle 29"/>
            <p:cNvSpPr/>
            <p:nvPr/>
          </p:nvSpPr>
          <p:spPr>
            <a:xfrm>
              <a:off x="5783149" y="5511204"/>
              <a:ext cx="915635" cy="369332"/>
            </a:xfrm>
            <a:prstGeom prst="rect">
              <a:avLst/>
            </a:prstGeom>
          </p:spPr>
          <p:txBody>
            <a:bodyPr wrap="none">
              <a:spAutoFit/>
            </a:bodyPr>
            <a:lstStyle/>
            <a:p>
              <a:r>
                <a:rPr lang="en-US" b="1" dirty="0">
                  <a:solidFill>
                    <a:schemeClr val="bg1"/>
                  </a:solidFill>
                  <a:latin typeface="+mn-lt"/>
                  <a:sym typeface="Helvetica Neue Light" pitchFamily="-106" charset="0"/>
                </a:rPr>
                <a:t>Errors </a:t>
              </a:r>
              <a:endParaRPr lang="en-US" b="1" dirty="0">
                <a:solidFill>
                  <a:schemeClr val="bg1"/>
                </a:solidFill>
              </a:endParaRPr>
            </a:p>
          </p:txBody>
        </p:sp>
      </p:grpSp>
      <p:pic>
        <p:nvPicPr>
          <p:cNvPr id="1027" name="Picture 3" descr="C:\Documents and Settings\Ali\Desktop\threat_management.png"/>
          <p:cNvPicPr>
            <a:picLocks noChangeAspect="1" noChangeArrowheads="1"/>
          </p:cNvPicPr>
          <p:nvPr/>
        </p:nvPicPr>
        <p:blipFill>
          <a:blip r:embed="rId6" cstate="print"/>
          <a:srcRect/>
          <a:stretch>
            <a:fillRect/>
          </a:stretch>
        </p:blipFill>
        <p:spPr bwMode="auto">
          <a:xfrm>
            <a:off x="5243732" y="1600200"/>
            <a:ext cx="3657600" cy="3657600"/>
          </a:xfrm>
          <a:prstGeom prst="rect">
            <a:avLst/>
          </a:prstGeom>
          <a:noFill/>
        </p:spPr>
      </p:pic>
      <p:sp>
        <p:nvSpPr>
          <p:cNvPr id="34" name="Title 33"/>
          <p:cNvSpPr>
            <a:spLocks noGrp="1"/>
          </p:cNvSpPr>
          <p:nvPr>
            <p:ph type="title"/>
          </p:nvPr>
        </p:nvSpPr>
        <p:spPr/>
        <p:txBody>
          <a:bodyPr/>
          <a:lstStyle/>
          <a:p>
            <a:pPr lvl="0"/>
            <a:r>
              <a:rPr lang="en-US" dirty="0"/>
              <a:t>Physical Security Threats </a:t>
            </a:r>
          </a:p>
        </p:txBody>
      </p:sp>
      <p:pic>
        <p:nvPicPr>
          <p:cNvPr id="45" name="Picture 44" descr="008_06.png">
            <a:hlinkClick r:id="rId7" action="ppaction://hlinkpres?slideindex=1&amp;slidetitle=Information Security Awareness Campaign"/>
          </p:cNvPr>
          <p:cNvPicPr>
            <a:picLocks noChangeAspect="1"/>
          </p:cNvPicPr>
          <p:nvPr/>
        </p:nvPicPr>
        <p:blipFill>
          <a:blip r:embed="rId8" cstate="print"/>
          <a:stretch>
            <a:fillRect/>
          </a:stretch>
        </p:blipFill>
        <p:spPr>
          <a:xfrm>
            <a:off x="8001000" y="6502803"/>
            <a:ext cx="200025" cy="200025"/>
          </a:xfrm>
          <a:prstGeom prst="rect">
            <a:avLst/>
          </a:prstGeom>
        </p:spPr>
      </p:pic>
      <p:pic>
        <p:nvPicPr>
          <p:cNvPr id="46" name="Picture 45" descr="007_03.gif"/>
          <p:cNvPicPr>
            <a:picLocks noChangeAspect="1"/>
          </p:cNvPicPr>
          <p:nvPr/>
        </p:nvPicPr>
        <p:blipFill>
          <a:blip r:embed="rId9" cstate="print"/>
          <a:stretch>
            <a:fillRect/>
          </a:stretch>
        </p:blipFill>
        <p:spPr>
          <a:xfrm>
            <a:off x="8382000" y="6512328"/>
            <a:ext cx="257175" cy="180975"/>
          </a:xfrm>
          <a:prstGeom prst="rect">
            <a:avLst/>
          </a:prstGeom>
        </p:spPr>
      </p:pic>
      <p:pic>
        <p:nvPicPr>
          <p:cNvPr id="47" name="Picture 46" descr="007_05.gif">
            <a:hlinkClick r:id="rId10" action="ppaction://hlinkpres?slideindex=6&amp;slidetitle=تهديدات الأمن المادي"/>
          </p:cNvPr>
          <p:cNvPicPr>
            <a:picLocks noChangeAspect="1"/>
          </p:cNvPicPr>
          <p:nvPr/>
        </p:nvPicPr>
        <p:blipFill>
          <a:blip r:embed="rId11" cstate="print"/>
          <a:stretch>
            <a:fillRect/>
          </a:stretch>
        </p:blipFill>
        <p:spPr>
          <a:xfrm>
            <a:off x="8763000" y="6512328"/>
            <a:ext cx="257175" cy="180975"/>
          </a:xfrm>
          <a:prstGeom prst="rect">
            <a:avLst/>
          </a:prstGeom>
        </p:spPr>
      </p:pic>
      <p:pic>
        <p:nvPicPr>
          <p:cNvPr id="48" name="Picture 47" descr="008_03.png"/>
          <p:cNvPicPr>
            <a:picLocks noChangeAspect="1"/>
          </p:cNvPicPr>
          <p:nvPr/>
        </p:nvPicPr>
        <p:blipFill>
          <a:blip r:embed="rId12"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 presetClass="entr" presetSubtype="4"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 presetClass="entr" presetSubtype="4"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par>
                          <p:cTn id="31" fill="hold">
                            <p:stCondLst>
                              <p:cond delay="7500"/>
                            </p:stCondLst>
                            <p:childTnLst>
                              <p:par>
                                <p:cTn id="32" presetID="2" presetClass="entr" presetSubtype="4"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par>
                          <p:cTn id="39" fill="hold">
                            <p:stCondLst>
                              <p:cond delay="9500"/>
                            </p:stCondLst>
                            <p:childTnLst>
                              <p:par>
                                <p:cTn id="40" presetID="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ppt_x"/>
                                          </p:val>
                                        </p:tav>
                                        <p:tav tm="100000">
                                          <p:val>
                                            <p:strVal val="#ppt_x"/>
                                          </p:val>
                                        </p:tav>
                                      </p:tavLst>
                                    </p:anim>
                                    <p:anim calcmode="lin" valueType="num">
                                      <p:cBhvr additive="base">
                                        <p:cTn id="43" dur="500" fill="hold"/>
                                        <p:tgtEl>
                                          <p:spTgt spid="43"/>
                                        </p:tgtEl>
                                        <p:attrNameLst>
                                          <p:attrName>ppt_y</p:attrName>
                                        </p:attrNameLst>
                                      </p:cBhvr>
                                      <p:tavLst>
                                        <p:tav tm="0">
                                          <p:val>
                                            <p:strVal val="1+#ppt_h/2"/>
                                          </p:val>
                                        </p:tav>
                                        <p:tav tm="100000">
                                          <p:val>
                                            <p:strVal val="#ppt_y"/>
                                          </p:val>
                                        </p:tav>
                                      </p:tavLst>
                                    </p:anim>
                                  </p:childTnLst>
                                </p:cTn>
                              </p:par>
                            </p:childTnLst>
                          </p:cTn>
                        </p:par>
                        <p:par>
                          <p:cTn id="44" fill="hold">
                            <p:stCondLst>
                              <p:cond delay="10000"/>
                            </p:stCondLst>
                            <p:childTnLst>
                              <p:par>
                                <p:cTn id="45" presetID="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par>
                          <p:cTn id="49" fill="hold">
                            <p:stCondLst>
                              <p:cond delay="10500"/>
                            </p:stCondLst>
                            <p:childTnLst>
                              <p:par>
                                <p:cTn id="50" presetID="2" presetClass="entr" presetSubtype="4"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500" fill="hold"/>
                                        <p:tgtEl>
                                          <p:spTgt spid="41"/>
                                        </p:tgtEl>
                                        <p:attrNameLst>
                                          <p:attrName>ppt_x</p:attrName>
                                        </p:attrNameLst>
                                      </p:cBhvr>
                                      <p:tavLst>
                                        <p:tav tm="0">
                                          <p:val>
                                            <p:strVal val="#ppt_x"/>
                                          </p:val>
                                        </p:tav>
                                        <p:tav tm="100000">
                                          <p:val>
                                            <p:strVal val="#ppt_x"/>
                                          </p:val>
                                        </p:tav>
                                      </p:tavLst>
                                    </p:anim>
                                    <p:anim calcmode="lin" valueType="num">
                                      <p:cBhvr additive="base">
                                        <p:cTn id="53" dur="500" fill="hold"/>
                                        <p:tgtEl>
                                          <p:spTgt spid="41"/>
                                        </p:tgtEl>
                                        <p:attrNameLst>
                                          <p:attrName>ppt_y</p:attrName>
                                        </p:attrNameLst>
                                      </p:cBhvr>
                                      <p:tavLst>
                                        <p:tav tm="0">
                                          <p:val>
                                            <p:strVal val="1+#ppt_h/2"/>
                                          </p:val>
                                        </p:tav>
                                        <p:tav tm="100000">
                                          <p:val>
                                            <p:strVal val="#ppt_y"/>
                                          </p:val>
                                        </p:tav>
                                      </p:tavLst>
                                    </p:anim>
                                  </p:childTnLst>
                                </p:cTn>
                              </p:par>
                            </p:childTnLst>
                          </p:cTn>
                        </p:par>
                        <p:par>
                          <p:cTn id="54" fill="hold">
                            <p:stCondLst>
                              <p:cond delay="11000"/>
                            </p:stCondLst>
                            <p:childTnLst>
                              <p:par>
                                <p:cTn id="55" presetID="2" presetClass="entr" presetSubtype="4"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065" y="1219200"/>
            <a:ext cx="7170866" cy="874564"/>
          </a:xfrm>
          <a:prstGeom prst="rect">
            <a:avLst/>
          </a:prstGeom>
          <a:solidFill>
            <a:srgbClr val="ED1C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324323"/>
            <a:ext cx="7162800" cy="769441"/>
          </a:xfrm>
          <a:prstGeom prst="rect">
            <a:avLst/>
          </a:prstGeom>
        </p:spPr>
        <p:txBody>
          <a:bodyPr wrap="square">
            <a:spAutoFit/>
          </a:bodyPr>
          <a:lstStyle/>
          <a:p>
            <a:pPr indent="0" algn="ctr">
              <a:buNone/>
            </a:pPr>
            <a:r>
              <a:rPr lang="en-US" sz="2200" b="1" dirty="0">
                <a:solidFill>
                  <a:schemeClr val="bg1"/>
                </a:solidFill>
              </a:rPr>
              <a:t>Aspects we don’t usually consider as  threats to the organization</a:t>
            </a:r>
          </a:p>
        </p:txBody>
      </p:sp>
      <p:grpSp>
        <p:nvGrpSpPr>
          <p:cNvPr id="28" name="Group 27"/>
          <p:cNvGrpSpPr/>
          <p:nvPr/>
        </p:nvGrpSpPr>
        <p:grpSpPr>
          <a:xfrm>
            <a:off x="-152400" y="2106968"/>
            <a:ext cx="5257800" cy="4193712"/>
            <a:chOff x="-152400" y="1309213"/>
            <a:chExt cx="5257800" cy="4193712"/>
          </a:xfrm>
        </p:grpSpPr>
        <p:pic>
          <p:nvPicPr>
            <p:cNvPr id="16" name="Picture 4" descr="C:\Documents and Settings\Administrator\Desktop\ppt_tmplt\fcdafdf.png"/>
            <p:cNvPicPr>
              <a:picLocks noChangeAspect="1" noChangeArrowheads="1"/>
            </p:cNvPicPr>
            <p:nvPr/>
          </p:nvPicPr>
          <p:blipFill>
            <a:blip r:embed="rId3" cstate="print"/>
            <a:srcRect r="22351" b="31496"/>
            <a:stretch>
              <a:fillRect/>
            </a:stretch>
          </p:blipFill>
          <p:spPr bwMode="auto">
            <a:xfrm>
              <a:off x="-152400" y="1309729"/>
              <a:ext cx="3733800" cy="4192437"/>
            </a:xfrm>
            <a:prstGeom prst="rect">
              <a:avLst/>
            </a:prstGeom>
            <a:noFill/>
          </p:spPr>
        </p:pic>
        <p:pic>
          <p:nvPicPr>
            <p:cNvPr id="17" name="Picture 4" descr="C:\Documents and Settings\Administrator\Desktop\ppt_tmplt\fcdafdf.png"/>
            <p:cNvPicPr>
              <a:picLocks noChangeAspect="1" noChangeArrowheads="1"/>
            </p:cNvPicPr>
            <p:nvPr/>
          </p:nvPicPr>
          <p:blipFill>
            <a:blip r:embed="rId3" cstate="print"/>
            <a:srcRect l="58633" r="22351" b="31475"/>
            <a:stretch>
              <a:fillRect/>
            </a:stretch>
          </p:blipFill>
          <p:spPr bwMode="auto">
            <a:xfrm>
              <a:off x="3581400" y="1309213"/>
              <a:ext cx="1524000" cy="4193712"/>
            </a:xfrm>
            <a:prstGeom prst="rect">
              <a:avLst/>
            </a:prstGeom>
            <a:noFill/>
          </p:spPr>
        </p:pic>
      </p:grpSp>
      <p:sp>
        <p:nvSpPr>
          <p:cNvPr id="18" name="TextBox 17"/>
          <p:cNvSpPr txBox="1"/>
          <p:nvPr/>
        </p:nvSpPr>
        <p:spPr>
          <a:xfrm>
            <a:off x="197050" y="2452748"/>
            <a:ext cx="699230" cy="707886"/>
          </a:xfrm>
          <a:prstGeom prst="rect">
            <a:avLst/>
          </a:prstGeom>
          <a:noFill/>
        </p:spPr>
        <p:txBody>
          <a:bodyPr wrap="none" rtlCol="0">
            <a:spAutoFit/>
          </a:bodyPr>
          <a:lstStyle/>
          <a:p>
            <a:r>
              <a:rPr lang="en-US" sz="4000" b="1" dirty="0">
                <a:solidFill>
                  <a:schemeClr val="bg1">
                    <a:lumMod val="95000"/>
                  </a:schemeClr>
                </a:solidFill>
                <a:latin typeface="Exo" pitchFamily="2" charset="0"/>
              </a:rPr>
              <a:t>01</a:t>
            </a:r>
          </a:p>
        </p:txBody>
      </p:sp>
      <p:sp>
        <p:nvSpPr>
          <p:cNvPr id="19" name="TextBox 18"/>
          <p:cNvSpPr txBox="1"/>
          <p:nvPr/>
        </p:nvSpPr>
        <p:spPr>
          <a:xfrm>
            <a:off x="163387" y="3219336"/>
            <a:ext cx="809837" cy="707886"/>
          </a:xfrm>
          <a:prstGeom prst="rect">
            <a:avLst/>
          </a:prstGeom>
          <a:noFill/>
        </p:spPr>
        <p:txBody>
          <a:bodyPr wrap="none" rtlCol="0">
            <a:spAutoFit/>
          </a:bodyPr>
          <a:lstStyle/>
          <a:p>
            <a:r>
              <a:rPr lang="en-US" sz="4000" b="1" dirty="0">
                <a:solidFill>
                  <a:schemeClr val="bg1">
                    <a:lumMod val="95000"/>
                  </a:schemeClr>
                </a:solidFill>
                <a:latin typeface="Exo" pitchFamily="2" charset="0"/>
              </a:rPr>
              <a:t>02</a:t>
            </a:r>
          </a:p>
        </p:txBody>
      </p:sp>
      <p:sp>
        <p:nvSpPr>
          <p:cNvPr id="20" name="TextBox 19"/>
          <p:cNvSpPr txBox="1"/>
          <p:nvPr/>
        </p:nvSpPr>
        <p:spPr>
          <a:xfrm>
            <a:off x="170366" y="4051726"/>
            <a:ext cx="808235" cy="707886"/>
          </a:xfrm>
          <a:prstGeom prst="rect">
            <a:avLst/>
          </a:prstGeom>
          <a:noFill/>
        </p:spPr>
        <p:txBody>
          <a:bodyPr wrap="none" rtlCol="0">
            <a:spAutoFit/>
          </a:bodyPr>
          <a:lstStyle/>
          <a:p>
            <a:r>
              <a:rPr lang="en-US" sz="4000" b="1" dirty="0">
                <a:solidFill>
                  <a:schemeClr val="bg1">
                    <a:lumMod val="95000"/>
                  </a:schemeClr>
                </a:solidFill>
                <a:latin typeface="Exo" pitchFamily="2" charset="0"/>
              </a:rPr>
              <a:t>03</a:t>
            </a:r>
          </a:p>
        </p:txBody>
      </p:sp>
      <p:sp>
        <p:nvSpPr>
          <p:cNvPr id="21" name="TextBox 20"/>
          <p:cNvSpPr txBox="1"/>
          <p:nvPr/>
        </p:nvSpPr>
        <p:spPr>
          <a:xfrm>
            <a:off x="152400" y="4810155"/>
            <a:ext cx="825867" cy="707886"/>
          </a:xfrm>
          <a:prstGeom prst="rect">
            <a:avLst/>
          </a:prstGeom>
          <a:noFill/>
        </p:spPr>
        <p:txBody>
          <a:bodyPr wrap="none" rtlCol="0">
            <a:spAutoFit/>
          </a:bodyPr>
          <a:lstStyle/>
          <a:p>
            <a:r>
              <a:rPr lang="en-US" sz="4000" b="1" dirty="0">
                <a:solidFill>
                  <a:schemeClr val="bg1">
                    <a:lumMod val="95000"/>
                  </a:schemeClr>
                </a:solidFill>
                <a:latin typeface="Exo" pitchFamily="2" charset="0"/>
              </a:rPr>
              <a:t>04</a:t>
            </a:r>
          </a:p>
        </p:txBody>
      </p:sp>
      <p:sp>
        <p:nvSpPr>
          <p:cNvPr id="22" name="TextBox 21"/>
          <p:cNvSpPr txBox="1"/>
          <p:nvPr/>
        </p:nvSpPr>
        <p:spPr>
          <a:xfrm>
            <a:off x="156407" y="5584686"/>
            <a:ext cx="814647" cy="707886"/>
          </a:xfrm>
          <a:prstGeom prst="rect">
            <a:avLst/>
          </a:prstGeom>
          <a:noFill/>
        </p:spPr>
        <p:txBody>
          <a:bodyPr wrap="none" rtlCol="0">
            <a:spAutoFit/>
          </a:bodyPr>
          <a:lstStyle/>
          <a:p>
            <a:r>
              <a:rPr lang="en-US" sz="4000" b="1" dirty="0">
                <a:solidFill>
                  <a:schemeClr val="bg1">
                    <a:lumMod val="95000"/>
                  </a:schemeClr>
                </a:solidFill>
                <a:latin typeface="Exo" pitchFamily="2" charset="0"/>
              </a:rPr>
              <a:t>05</a:t>
            </a:r>
          </a:p>
        </p:txBody>
      </p:sp>
      <p:sp>
        <p:nvSpPr>
          <p:cNvPr id="23" name="TextBox 22"/>
          <p:cNvSpPr txBox="1"/>
          <p:nvPr/>
        </p:nvSpPr>
        <p:spPr>
          <a:xfrm>
            <a:off x="990600" y="2592045"/>
            <a:ext cx="4114800" cy="369332"/>
          </a:xfrm>
          <a:prstGeom prst="rect">
            <a:avLst/>
          </a:prstGeom>
          <a:noFill/>
        </p:spPr>
        <p:txBody>
          <a:bodyPr wrap="square" rtlCol="0">
            <a:spAutoFit/>
          </a:bodyPr>
          <a:lstStyle/>
          <a:p>
            <a:pPr algn="ctr"/>
            <a:r>
              <a:rPr lang="en-US" b="1" dirty="0">
                <a:solidFill>
                  <a:schemeClr val="bg1"/>
                </a:solidFill>
              </a:rPr>
              <a:t>Trash</a:t>
            </a:r>
          </a:p>
        </p:txBody>
      </p:sp>
      <p:sp>
        <p:nvSpPr>
          <p:cNvPr id="24" name="TextBox 23"/>
          <p:cNvSpPr txBox="1"/>
          <p:nvPr/>
        </p:nvSpPr>
        <p:spPr>
          <a:xfrm>
            <a:off x="975610" y="3160174"/>
            <a:ext cx="4114799" cy="646331"/>
          </a:xfrm>
          <a:prstGeom prst="rect">
            <a:avLst/>
          </a:prstGeom>
          <a:noFill/>
        </p:spPr>
        <p:txBody>
          <a:bodyPr wrap="square" rtlCol="0">
            <a:spAutoFit/>
          </a:bodyPr>
          <a:lstStyle/>
          <a:p>
            <a:pPr algn="ctr"/>
            <a:r>
              <a:rPr lang="en-US" b="1" dirty="0">
                <a:solidFill>
                  <a:schemeClr val="bg1"/>
                </a:solidFill>
              </a:rPr>
              <a:t>People we consider trusted, such as Janitors, Repairmen.</a:t>
            </a:r>
          </a:p>
        </p:txBody>
      </p:sp>
      <p:sp>
        <p:nvSpPr>
          <p:cNvPr id="25" name="TextBox 24"/>
          <p:cNvSpPr txBox="1"/>
          <p:nvPr/>
        </p:nvSpPr>
        <p:spPr>
          <a:xfrm>
            <a:off x="990600" y="5583214"/>
            <a:ext cx="4114800" cy="646331"/>
          </a:xfrm>
          <a:prstGeom prst="rect">
            <a:avLst/>
          </a:prstGeom>
          <a:noFill/>
        </p:spPr>
        <p:txBody>
          <a:bodyPr wrap="square" rtlCol="0">
            <a:spAutoFit/>
          </a:bodyPr>
          <a:lstStyle/>
          <a:p>
            <a:pPr algn="ctr"/>
            <a:r>
              <a:rPr lang="en-US" b="1" dirty="0">
                <a:solidFill>
                  <a:schemeClr val="bg1"/>
                </a:solidFill>
              </a:rPr>
              <a:t>Documents left at the scanner or the printer</a:t>
            </a:r>
          </a:p>
        </p:txBody>
      </p:sp>
      <p:sp>
        <p:nvSpPr>
          <p:cNvPr id="26" name="TextBox 25"/>
          <p:cNvSpPr txBox="1"/>
          <p:nvPr/>
        </p:nvSpPr>
        <p:spPr>
          <a:xfrm>
            <a:off x="990600" y="4919472"/>
            <a:ext cx="4114800" cy="369332"/>
          </a:xfrm>
          <a:prstGeom prst="rect">
            <a:avLst/>
          </a:prstGeom>
          <a:noFill/>
        </p:spPr>
        <p:txBody>
          <a:bodyPr wrap="square" rtlCol="0">
            <a:spAutoFit/>
          </a:bodyPr>
          <a:lstStyle/>
          <a:p>
            <a:pPr algn="ctr"/>
            <a:r>
              <a:rPr lang="en-US" b="1" dirty="0">
                <a:solidFill>
                  <a:schemeClr val="bg1"/>
                </a:solidFill>
              </a:rPr>
              <a:t>Documents left on a desk</a:t>
            </a:r>
          </a:p>
        </p:txBody>
      </p:sp>
      <p:sp>
        <p:nvSpPr>
          <p:cNvPr id="27" name="TextBox 26"/>
          <p:cNvSpPr txBox="1"/>
          <p:nvPr/>
        </p:nvSpPr>
        <p:spPr>
          <a:xfrm>
            <a:off x="990600" y="3962400"/>
            <a:ext cx="4114800" cy="646331"/>
          </a:xfrm>
          <a:prstGeom prst="rect">
            <a:avLst/>
          </a:prstGeom>
          <a:noFill/>
        </p:spPr>
        <p:txBody>
          <a:bodyPr wrap="square" rtlCol="0">
            <a:spAutoFit/>
          </a:bodyPr>
          <a:lstStyle/>
          <a:p>
            <a:pPr algn="ctr"/>
            <a:r>
              <a:rPr lang="en-US" b="1" dirty="0">
                <a:solidFill>
                  <a:schemeClr val="bg1"/>
                </a:solidFill>
              </a:rPr>
              <a:t>Unlocked computers, devices, doors, cabinets</a:t>
            </a:r>
          </a:p>
        </p:txBody>
      </p:sp>
      <p:pic>
        <p:nvPicPr>
          <p:cNvPr id="2050" name="Picture 2" descr="C:\Documents and Settings\Ali\Desktop\6.jpg"/>
          <p:cNvPicPr>
            <a:picLocks noChangeAspect="1" noChangeArrowheads="1"/>
          </p:cNvPicPr>
          <p:nvPr/>
        </p:nvPicPr>
        <p:blipFill>
          <a:blip r:embed="rId4" cstate="print"/>
          <a:srcRect l="17565" t="5208" r="17188" b="16146"/>
          <a:stretch>
            <a:fillRect/>
          </a:stretch>
        </p:blipFill>
        <p:spPr bwMode="auto">
          <a:xfrm flipH="1">
            <a:off x="5105400" y="2514600"/>
            <a:ext cx="3910470" cy="3535132"/>
          </a:xfrm>
          <a:prstGeom prst="rect">
            <a:avLst/>
          </a:prstGeom>
          <a:noFill/>
        </p:spPr>
      </p:pic>
      <p:sp>
        <p:nvSpPr>
          <p:cNvPr id="32" name="Title 31"/>
          <p:cNvSpPr>
            <a:spLocks noGrp="1"/>
          </p:cNvSpPr>
          <p:nvPr>
            <p:ph type="title"/>
          </p:nvPr>
        </p:nvSpPr>
        <p:spPr/>
        <p:txBody>
          <a:bodyPr/>
          <a:lstStyle/>
          <a:p>
            <a:pPr lvl="0"/>
            <a:r>
              <a:rPr lang="en-US" dirty="0"/>
              <a:t>Physical Security Threats </a:t>
            </a:r>
          </a:p>
        </p:txBody>
      </p:sp>
      <p:sp>
        <p:nvSpPr>
          <p:cNvPr id="31" name="Rectangle 30"/>
          <p:cNvSpPr/>
          <p:nvPr/>
        </p:nvSpPr>
        <p:spPr>
          <a:xfrm>
            <a:off x="0" y="2286000"/>
            <a:ext cx="5181600" cy="838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3" name="Rectangle 32"/>
          <p:cNvSpPr/>
          <p:nvPr/>
        </p:nvSpPr>
        <p:spPr>
          <a:xfrm>
            <a:off x="0" y="3124200"/>
            <a:ext cx="5181600" cy="838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9" name="Rectangle 38"/>
          <p:cNvSpPr/>
          <p:nvPr/>
        </p:nvSpPr>
        <p:spPr>
          <a:xfrm>
            <a:off x="0" y="3962400"/>
            <a:ext cx="5181600" cy="76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0" name="Rectangle 39"/>
          <p:cNvSpPr/>
          <p:nvPr/>
        </p:nvSpPr>
        <p:spPr>
          <a:xfrm>
            <a:off x="0" y="4724400"/>
            <a:ext cx="5181600" cy="7620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Rectangle 40"/>
          <p:cNvSpPr/>
          <p:nvPr/>
        </p:nvSpPr>
        <p:spPr>
          <a:xfrm>
            <a:off x="0" y="5486400"/>
            <a:ext cx="5181600" cy="81741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0" name="Picture 29" descr="008_06.png">
            <a:hlinkClick r:id="rId5" action="ppaction://hlinkpres?slideindex=1&amp;slidetitle=Information Security Awareness Campaign"/>
          </p:cNvPr>
          <p:cNvPicPr>
            <a:picLocks noChangeAspect="1"/>
          </p:cNvPicPr>
          <p:nvPr/>
        </p:nvPicPr>
        <p:blipFill>
          <a:blip r:embed="rId6" cstate="print"/>
          <a:stretch>
            <a:fillRect/>
          </a:stretch>
        </p:blipFill>
        <p:spPr>
          <a:xfrm>
            <a:off x="8001000" y="6502803"/>
            <a:ext cx="200025" cy="200025"/>
          </a:xfrm>
          <a:prstGeom prst="rect">
            <a:avLst/>
          </a:prstGeom>
        </p:spPr>
      </p:pic>
      <p:pic>
        <p:nvPicPr>
          <p:cNvPr id="34" name="Picture 33" descr="007_03.gif"/>
          <p:cNvPicPr>
            <a:picLocks noChangeAspect="1"/>
          </p:cNvPicPr>
          <p:nvPr/>
        </p:nvPicPr>
        <p:blipFill>
          <a:blip r:embed="rId7" cstate="print"/>
          <a:stretch>
            <a:fillRect/>
          </a:stretch>
        </p:blipFill>
        <p:spPr>
          <a:xfrm>
            <a:off x="8382000" y="6512328"/>
            <a:ext cx="257175" cy="180975"/>
          </a:xfrm>
          <a:prstGeom prst="rect">
            <a:avLst/>
          </a:prstGeom>
        </p:spPr>
      </p:pic>
      <p:pic>
        <p:nvPicPr>
          <p:cNvPr id="35" name="Picture 34" descr="007_05.gif">
            <a:hlinkClick r:id="rId8" action="ppaction://hlinkpres?slideindex=7&amp;slidetitle=تهديدات الأمن المادي"/>
          </p:cNvPr>
          <p:cNvPicPr>
            <a:picLocks noChangeAspect="1"/>
          </p:cNvPicPr>
          <p:nvPr/>
        </p:nvPicPr>
        <p:blipFill>
          <a:blip r:embed="rId9" cstate="print"/>
          <a:stretch>
            <a:fillRect/>
          </a:stretch>
        </p:blipFill>
        <p:spPr>
          <a:xfrm>
            <a:off x="8763000" y="6512328"/>
            <a:ext cx="257175" cy="180975"/>
          </a:xfrm>
          <a:prstGeom prst="rect">
            <a:avLst/>
          </a:prstGeom>
        </p:spPr>
      </p:pic>
      <p:pic>
        <p:nvPicPr>
          <p:cNvPr id="36" name="Picture 35" descr="008_03.png"/>
          <p:cNvPicPr>
            <a:picLocks noChangeAspect="1"/>
          </p:cNvPicPr>
          <p:nvPr/>
        </p:nvPicPr>
        <p:blipFill>
          <a:blip r:embed="rId10"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ppt_x</p:attrName>
                                        </p:attrNameLst>
                                      </p:cBhvr>
                                      <p:tavLst>
                                        <p:tav tm="0">
                                          <p:val>
                                            <p:strVal val="#ppt_x-.2"/>
                                          </p:val>
                                        </p:tav>
                                        <p:tav tm="100000">
                                          <p:val>
                                            <p:strVal val="#ppt_x"/>
                                          </p:val>
                                        </p:tav>
                                      </p:tavLst>
                                    </p:anim>
                                    <p:anim calcmode="lin" valueType="num">
                                      <p:cBhvr>
                                        <p:cTn id="1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1000"/>
                                        <p:tgtEl>
                                          <p:spTgt spid="8"/>
                                        </p:tgtEl>
                                      </p:cBhvr>
                                    </p:animEffect>
                                  </p:childTnLst>
                                </p:cTn>
                              </p:par>
                            </p:childTnLst>
                          </p:cTn>
                        </p:par>
                        <p:par>
                          <p:cTn id="14" fill="hold">
                            <p:stCondLst>
                              <p:cond delay="3000"/>
                            </p:stCondLst>
                            <p:childTnLst>
                              <p:par>
                                <p:cTn id="15" presetID="12" presetClass="exit" presetSubtype="2" fill="hold" grpId="0" nodeType="afterEffect">
                                  <p:stCondLst>
                                    <p:cond delay="0"/>
                                  </p:stCondLst>
                                  <p:childTnLst>
                                    <p:animEffect transition="out" filter="slide(fromRight)">
                                      <p:cBhvr>
                                        <p:cTn id="16" dur="1000"/>
                                        <p:tgtEl>
                                          <p:spTgt spid="31"/>
                                        </p:tgtEl>
                                      </p:cBhvr>
                                    </p:animEffect>
                                    <p:set>
                                      <p:cBhvr>
                                        <p:cTn id="17" dur="1" fill="hold">
                                          <p:stCondLst>
                                            <p:cond delay="999"/>
                                          </p:stCondLst>
                                        </p:cTn>
                                        <p:tgtEl>
                                          <p:spTgt spid="31"/>
                                        </p:tgtEl>
                                        <p:attrNameLst>
                                          <p:attrName>style.visibility</p:attrName>
                                        </p:attrNameLst>
                                      </p:cBhvr>
                                      <p:to>
                                        <p:strVal val="hidden"/>
                                      </p:to>
                                    </p:set>
                                  </p:childTnLst>
                                </p:cTn>
                              </p:par>
                            </p:childTnLst>
                          </p:cTn>
                        </p:par>
                        <p:par>
                          <p:cTn id="18" fill="hold">
                            <p:stCondLst>
                              <p:cond delay="4000"/>
                            </p:stCondLst>
                            <p:childTnLst>
                              <p:par>
                                <p:cTn id="19" presetID="12" presetClass="exit" presetSubtype="2" fill="hold" grpId="0" nodeType="afterEffect">
                                  <p:stCondLst>
                                    <p:cond delay="0"/>
                                  </p:stCondLst>
                                  <p:childTnLst>
                                    <p:animEffect transition="out" filter="slide(fromRight)">
                                      <p:cBhvr>
                                        <p:cTn id="20" dur="1000"/>
                                        <p:tgtEl>
                                          <p:spTgt spid="33"/>
                                        </p:tgtEl>
                                      </p:cBhvr>
                                    </p:animEffect>
                                    <p:set>
                                      <p:cBhvr>
                                        <p:cTn id="21" dur="1" fill="hold">
                                          <p:stCondLst>
                                            <p:cond delay="999"/>
                                          </p:stCondLst>
                                        </p:cTn>
                                        <p:tgtEl>
                                          <p:spTgt spid="33"/>
                                        </p:tgtEl>
                                        <p:attrNameLst>
                                          <p:attrName>style.visibility</p:attrName>
                                        </p:attrNameLst>
                                      </p:cBhvr>
                                      <p:to>
                                        <p:strVal val="hidden"/>
                                      </p:to>
                                    </p:set>
                                  </p:childTnLst>
                                </p:cTn>
                              </p:par>
                            </p:childTnLst>
                          </p:cTn>
                        </p:par>
                        <p:par>
                          <p:cTn id="22" fill="hold">
                            <p:stCondLst>
                              <p:cond delay="5000"/>
                            </p:stCondLst>
                            <p:childTnLst>
                              <p:par>
                                <p:cTn id="23" presetID="12" presetClass="exit" presetSubtype="2" fill="hold" grpId="0" nodeType="afterEffect">
                                  <p:stCondLst>
                                    <p:cond delay="0"/>
                                  </p:stCondLst>
                                  <p:childTnLst>
                                    <p:animEffect transition="out" filter="slide(fromRight)">
                                      <p:cBhvr>
                                        <p:cTn id="24" dur="1000"/>
                                        <p:tgtEl>
                                          <p:spTgt spid="39"/>
                                        </p:tgtEl>
                                      </p:cBhvr>
                                    </p:animEffect>
                                    <p:set>
                                      <p:cBhvr>
                                        <p:cTn id="25" dur="1" fill="hold">
                                          <p:stCondLst>
                                            <p:cond delay="999"/>
                                          </p:stCondLst>
                                        </p:cTn>
                                        <p:tgtEl>
                                          <p:spTgt spid="39"/>
                                        </p:tgtEl>
                                        <p:attrNameLst>
                                          <p:attrName>style.visibility</p:attrName>
                                        </p:attrNameLst>
                                      </p:cBhvr>
                                      <p:to>
                                        <p:strVal val="hidden"/>
                                      </p:to>
                                    </p:set>
                                  </p:childTnLst>
                                </p:cTn>
                              </p:par>
                            </p:childTnLst>
                          </p:cTn>
                        </p:par>
                        <p:par>
                          <p:cTn id="26" fill="hold">
                            <p:stCondLst>
                              <p:cond delay="6000"/>
                            </p:stCondLst>
                            <p:childTnLst>
                              <p:par>
                                <p:cTn id="27" presetID="12" presetClass="exit" presetSubtype="2" fill="hold" grpId="0" nodeType="afterEffect">
                                  <p:stCondLst>
                                    <p:cond delay="0"/>
                                  </p:stCondLst>
                                  <p:childTnLst>
                                    <p:animEffect transition="out" filter="slide(fromRight)">
                                      <p:cBhvr>
                                        <p:cTn id="28" dur="1000"/>
                                        <p:tgtEl>
                                          <p:spTgt spid="40"/>
                                        </p:tgtEl>
                                      </p:cBhvr>
                                    </p:animEffect>
                                    <p:set>
                                      <p:cBhvr>
                                        <p:cTn id="29" dur="1" fill="hold">
                                          <p:stCondLst>
                                            <p:cond delay="999"/>
                                          </p:stCondLst>
                                        </p:cTn>
                                        <p:tgtEl>
                                          <p:spTgt spid="40"/>
                                        </p:tgtEl>
                                        <p:attrNameLst>
                                          <p:attrName>style.visibility</p:attrName>
                                        </p:attrNameLst>
                                      </p:cBhvr>
                                      <p:to>
                                        <p:strVal val="hidden"/>
                                      </p:to>
                                    </p:set>
                                  </p:childTnLst>
                                </p:cTn>
                              </p:par>
                            </p:childTnLst>
                          </p:cTn>
                        </p:par>
                        <p:par>
                          <p:cTn id="30" fill="hold">
                            <p:stCondLst>
                              <p:cond delay="7000"/>
                            </p:stCondLst>
                            <p:childTnLst>
                              <p:par>
                                <p:cTn id="31" presetID="12" presetClass="exit" presetSubtype="2" fill="hold" grpId="0" nodeType="afterEffect">
                                  <p:stCondLst>
                                    <p:cond delay="0"/>
                                  </p:stCondLst>
                                  <p:childTnLst>
                                    <p:animEffect transition="out" filter="slide(fromRight)">
                                      <p:cBhvr>
                                        <p:cTn id="32" dur="1000"/>
                                        <p:tgtEl>
                                          <p:spTgt spid="41"/>
                                        </p:tgtEl>
                                      </p:cBhvr>
                                    </p:animEffect>
                                    <p:set>
                                      <p:cBhvr>
                                        <p:cTn id="33" dur="1"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3"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Documents and Settings\Ali\Desktop\250 [Converted] copy.png"/>
          <p:cNvPicPr>
            <a:picLocks noChangeAspect="1" noChangeArrowheads="1"/>
          </p:cNvPicPr>
          <p:nvPr/>
        </p:nvPicPr>
        <p:blipFill>
          <a:blip r:embed="rId3" cstate="print"/>
          <a:srcRect/>
          <a:stretch>
            <a:fillRect/>
          </a:stretch>
        </p:blipFill>
        <p:spPr bwMode="auto">
          <a:xfrm>
            <a:off x="0" y="1430547"/>
            <a:ext cx="9144000" cy="4665453"/>
          </a:xfrm>
          <a:prstGeom prst="rect">
            <a:avLst/>
          </a:prstGeom>
          <a:noFill/>
        </p:spPr>
      </p:pic>
      <p:grpSp>
        <p:nvGrpSpPr>
          <p:cNvPr id="25" name="Group 24"/>
          <p:cNvGrpSpPr/>
          <p:nvPr/>
        </p:nvGrpSpPr>
        <p:grpSpPr>
          <a:xfrm>
            <a:off x="94128" y="2065468"/>
            <a:ext cx="4020672" cy="861774"/>
            <a:chOff x="94128" y="2065468"/>
            <a:chExt cx="4020672" cy="861774"/>
          </a:xfrm>
        </p:grpSpPr>
        <p:sp>
          <p:nvSpPr>
            <p:cNvPr id="9" name="TextBox 8"/>
            <p:cNvSpPr txBox="1"/>
            <p:nvPr/>
          </p:nvSpPr>
          <p:spPr>
            <a:xfrm>
              <a:off x="3288933" y="2065468"/>
              <a:ext cx="825867" cy="861774"/>
            </a:xfrm>
            <a:prstGeom prst="rect">
              <a:avLst/>
            </a:prstGeom>
            <a:noFill/>
          </p:spPr>
          <p:txBody>
            <a:bodyPr wrap="none" rtlCol="0">
              <a:spAutoFit/>
            </a:bodyPr>
            <a:lstStyle/>
            <a:p>
              <a:r>
                <a:rPr lang="en-US" sz="5000" b="1" dirty="0">
                  <a:latin typeface="Exo" pitchFamily="2" charset="0"/>
                </a:rPr>
                <a:t>01</a:t>
              </a:r>
            </a:p>
          </p:txBody>
        </p:sp>
        <p:sp>
          <p:nvSpPr>
            <p:cNvPr id="18" name="Rectangle 17"/>
            <p:cNvSpPr/>
            <p:nvPr/>
          </p:nvSpPr>
          <p:spPr>
            <a:xfrm>
              <a:off x="94128" y="2128704"/>
              <a:ext cx="3334872" cy="615553"/>
            </a:xfrm>
            <a:prstGeom prst="rect">
              <a:avLst/>
            </a:prstGeom>
          </p:spPr>
          <p:txBody>
            <a:bodyPr wrap="square">
              <a:spAutoFit/>
            </a:bodyPr>
            <a:lstStyle/>
            <a:p>
              <a:pPr algn="ctr"/>
              <a:r>
                <a:rPr lang="en-US" sz="1700" b="1" dirty="0">
                  <a:latin typeface="Exo" pitchFamily="2" charset="0"/>
                </a:rPr>
                <a:t>You have some documents that you no longer need</a:t>
              </a:r>
            </a:p>
          </p:txBody>
        </p:sp>
      </p:grpSp>
      <p:grpSp>
        <p:nvGrpSpPr>
          <p:cNvPr id="26" name="Group 25"/>
          <p:cNvGrpSpPr/>
          <p:nvPr/>
        </p:nvGrpSpPr>
        <p:grpSpPr>
          <a:xfrm>
            <a:off x="5029200" y="2040147"/>
            <a:ext cx="4114801" cy="861774"/>
            <a:chOff x="5029200" y="2040147"/>
            <a:chExt cx="4114801" cy="861774"/>
          </a:xfrm>
        </p:grpSpPr>
        <p:sp>
          <p:nvSpPr>
            <p:cNvPr id="17" name="TextBox 16"/>
            <p:cNvSpPr txBox="1"/>
            <p:nvPr/>
          </p:nvSpPr>
          <p:spPr>
            <a:xfrm>
              <a:off x="5029200" y="2040147"/>
              <a:ext cx="965329" cy="861774"/>
            </a:xfrm>
            <a:prstGeom prst="rect">
              <a:avLst/>
            </a:prstGeom>
            <a:noFill/>
          </p:spPr>
          <p:txBody>
            <a:bodyPr wrap="none" rtlCol="0">
              <a:spAutoFit/>
            </a:bodyPr>
            <a:lstStyle/>
            <a:p>
              <a:r>
                <a:rPr lang="en-US" sz="5000" b="1" dirty="0">
                  <a:solidFill>
                    <a:schemeClr val="tx1">
                      <a:lumMod val="65000"/>
                      <a:lumOff val="35000"/>
                    </a:schemeClr>
                  </a:solidFill>
                  <a:latin typeface="Exo" pitchFamily="2" charset="0"/>
                </a:rPr>
                <a:t>02</a:t>
              </a:r>
            </a:p>
          </p:txBody>
        </p:sp>
        <p:sp>
          <p:nvSpPr>
            <p:cNvPr id="19" name="Rectangle 18"/>
            <p:cNvSpPr/>
            <p:nvPr/>
          </p:nvSpPr>
          <p:spPr>
            <a:xfrm>
              <a:off x="5867401" y="2157627"/>
              <a:ext cx="3276600" cy="615553"/>
            </a:xfrm>
            <a:prstGeom prst="rect">
              <a:avLst/>
            </a:prstGeom>
          </p:spPr>
          <p:txBody>
            <a:bodyPr wrap="square">
              <a:spAutoFit/>
            </a:bodyPr>
            <a:lstStyle/>
            <a:p>
              <a:pPr marL="342900" lvl="0" indent="-342900" algn="ctr" defTabSz="457200" fontAlgn="base">
                <a:spcBef>
                  <a:spcPct val="20000"/>
                </a:spcBef>
                <a:spcAft>
                  <a:spcPct val="0"/>
                </a:spcAft>
                <a:buClr>
                  <a:srgbClr val="FF0000"/>
                </a:buClr>
              </a:pPr>
              <a:r>
                <a:rPr lang="en-US" sz="1700" b="1" dirty="0">
                  <a:solidFill>
                    <a:prstClr val="black"/>
                  </a:solidFill>
                  <a:latin typeface="+mj-lt"/>
                  <a:cs typeface="Arial"/>
                </a:rPr>
                <a:t>You throw these documents in the trash</a:t>
              </a:r>
            </a:p>
          </p:txBody>
        </p:sp>
      </p:grpSp>
      <p:grpSp>
        <p:nvGrpSpPr>
          <p:cNvPr id="28" name="Group 27"/>
          <p:cNvGrpSpPr/>
          <p:nvPr/>
        </p:nvGrpSpPr>
        <p:grpSpPr>
          <a:xfrm>
            <a:off x="94128" y="4663190"/>
            <a:ext cx="3983492" cy="863761"/>
            <a:chOff x="94128" y="4663190"/>
            <a:chExt cx="3983492" cy="863761"/>
          </a:xfrm>
        </p:grpSpPr>
        <p:sp>
          <p:nvSpPr>
            <p:cNvPr id="16" name="TextBox 15"/>
            <p:cNvSpPr txBox="1"/>
            <p:nvPr/>
          </p:nvSpPr>
          <p:spPr>
            <a:xfrm>
              <a:off x="3115497" y="4665177"/>
              <a:ext cx="962123" cy="861774"/>
            </a:xfrm>
            <a:prstGeom prst="rect">
              <a:avLst/>
            </a:prstGeom>
            <a:noFill/>
          </p:spPr>
          <p:txBody>
            <a:bodyPr wrap="none" rtlCol="0">
              <a:spAutoFit/>
            </a:bodyPr>
            <a:lstStyle/>
            <a:p>
              <a:r>
                <a:rPr lang="en-US" sz="5000" b="1" dirty="0">
                  <a:solidFill>
                    <a:srgbClr val="FF0000"/>
                  </a:solidFill>
                  <a:latin typeface="Exo" pitchFamily="2" charset="0"/>
                </a:rPr>
                <a:t>03</a:t>
              </a:r>
            </a:p>
          </p:txBody>
        </p:sp>
        <p:sp>
          <p:nvSpPr>
            <p:cNvPr id="20" name="Rectangle 19"/>
            <p:cNvSpPr/>
            <p:nvPr/>
          </p:nvSpPr>
          <p:spPr>
            <a:xfrm>
              <a:off x="94128" y="4663190"/>
              <a:ext cx="3182472" cy="830997"/>
            </a:xfrm>
            <a:prstGeom prst="rect">
              <a:avLst/>
            </a:prstGeom>
          </p:spPr>
          <p:txBody>
            <a:bodyPr wrap="square">
              <a:spAutoFit/>
            </a:bodyPr>
            <a:lstStyle/>
            <a:p>
              <a:pPr algn="ctr"/>
              <a:r>
                <a:rPr lang="en-US" sz="1600" b="1" dirty="0">
                  <a:sym typeface="Helvetica Neue Light" pitchFamily="-106" charset="0"/>
                </a:rPr>
                <a:t>Someone came and looked at your trash and took those documents</a:t>
              </a:r>
              <a:endParaRPr lang="en-US" sz="1700" b="1" dirty="0">
                <a:latin typeface="Exo" pitchFamily="2" charset="0"/>
              </a:endParaRPr>
            </a:p>
          </p:txBody>
        </p:sp>
      </p:grpSp>
      <p:grpSp>
        <p:nvGrpSpPr>
          <p:cNvPr id="27" name="Group 26"/>
          <p:cNvGrpSpPr/>
          <p:nvPr/>
        </p:nvGrpSpPr>
        <p:grpSpPr>
          <a:xfrm>
            <a:off x="5029200" y="4492962"/>
            <a:ext cx="4114800" cy="1138773"/>
            <a:chOff x="5029200" y="4492962"/>
            <a:chExt cx="4114800" cy="1138773"/>
          </a:xfrm>
        </p:grpSpPr>
        <p:sp>
          <p:nvSpPr>
            <p:cNvPr id="10" name="TextBox 9"/>
            <p:cNvSpPr txBox="1"/>
            <p:nvPr/>
          </p:nvSpPr>
          <p:spPr>
            <a:xfrm>
              <a:off x="5029200" y="4665177"/>
              <a:ext cx="986167" cy="861774"/>
            </a:xfrm>
            <a:prstGeom prst="rect">
              <a:avLst/>
            </a:prstGeom>
            <a:noFill/>
          </p:spPr>
          <p:txBody>
            <a:bodyPr wrap="none" rtlCol="0">
              <a:spAutoFit/>
            </a:bodyPr>
            <a:lstStyle/>
            <a:p>
              <a:r>
                <a:rPr lang="en-US" sz="5000" b="1" dirty="0">
                  <a:solidFill>
                    <a:srgbClr val="C00000"/>
                  </a:solidFill>
                  <a:latin typeface="Exo" pitchFamily="2" charset="0"/>
                </a:rPr>
                <a:t>04</a:t>
              </a:r>
            </a:p>
          </p:txBody>
        </p:sp>
        <p:sp>
          <p:nvSpPr>
            <p:cNvPr id="21" name="Rectangle 20"/>
            <p:cNvSpPr/>
            <p:nvPr/>
          </p:nvSpPr>
          <p:spPr>
            <a:xfrm>
              <a:off x="5867400" y="4492962"/>
              <a:ext cx="3276600" cy="1138773"/>
            </a:xfrm>
            <a:prstGeom prst="rect">
              <a:avLst/>
            </a:prstGeom>
          </p:spPr>
          <p:txBody>
            <a:bodyPr wrap="square">
              <a:spAutoFit/>
            </a:bodyPr>
            <a:lstStyle/>
            <a:p>
              <a:pPr algn="ctr"/>
              <a:r>
                <a:rPr lang="en-US" sz="1700" b="1" dirty="0">
                  <a:latin typeface="Exo" pitchFamily="2" charset="0"/>
                </a:rPr>
                <a:t>Those documents contained sensitive information and unauthorized person got access to it</a:t>
              </a:r>
            </a:p>
          </p:txBody>
        </p:sp>
      </p:grpSp>
      <p:sp>
        <p:nvSpPr>
          <p:cNvPr id="23" name="Title 22"/>
          <p:cNvSpPr>
            <a:spLocks noGrp="1"/>
          </p:cNvSpPr>
          <p:nvPr>
            <p:ph type="title"/>
          </p:nvPr>
        </p:nvSpPr>
        <p:spPr/>
        <p:txBody>
          <a:bodyPr/>
          <a:lstStyle/>
          <a:p>
            <a:pPr lvl="0"/>
            <a:r>
              <a:rPr lang="en-US" dirty="0"/>
              <a:t>Scenario 1: Dumpster Diving</a:t>
            </a:r>
          </a:p>
        </p:txBody>
      </p:sp>
      <p:pic>
        <p:nvPicPr>
          <p:cNvPr id="24" name="Picture 23" descr="008_06.png">
            <a:hlinkClick r:id="rId4" action="ppaction://hlinkpres?slideindex=1&amp;slidetitle=Information Security Awareness Campaign"/>
          </p:cNvPr>
          <p:cNvPicPr>
            <a:picLocks noChangeAspect="1"/>
          </p:cNvPicPr>
          <p:nvPr/>
        </p:nvPicPr>
        <p:blipFill>
          <a:blip r:embed="rId5" cstate="print"/>
          <a:stretch>
            <a:fillRect/>
          </a:stretch>
        </p:blipFill>
        <p:spPr>
          <a:xfrm>
            <a:off x="8001000" y="6502803"/>
            <a:ext cx="200025" cy="200025"/>
          </a:xfrm>
          <a:prstGeom prst="rect">
            <a:avLst/>
          </a:prstGeom>
        </p:spPr>
      </p:pic>
      <p:pic>
        <p:nvPicPr>
          <p:cNvPr id="29" name="Picture 28" descr="007_03.gif"/>
          <p:cNvPicPr>
            <a:picLocks noChangeAspect="1"/>
          </p:cNvPicPr>
          <p:nvPr/>
        </p:nvPicPr>
        <p:blipFill>
          <a:blip r:embed="rId6" cstate="print"/>
          <a:stretch>
            <a:fillRect/>
          </a:stretch>
        </p:blipFill>
        <p:spPr>
          <a:xfrm>
            <a:off x="8382000" y="6512328"/>
            <a:ext cx="257175" cy="180975"/>
          </a:xfrm>
          <a:prstGeom prst="rect">
            <a:avLst/>
          </a:prstGeom>
        </p:spPr>
      </p:pic>
      <p:pic>
        <p:nvPicPr>
          <p:cNvPr id="30" name="Picture 29" descr="007_05.gif">
            <a:hlinkClick r:id="rId7" action="ppaction://hlinkpres?slideindex=8&amp;slidetitle=المخطط الأول: البحث في سلة المهملات"/>
          </p:cNvPr>
          <p:cNvPicPr>
            <a:picLocks noChangeAspect="1"/>
          </p:cNvPicPr>
          <p:nvPr/>
        </p:nvPicPr>
        <p:blipFill>
          <a:blip r:embed="rId8" cstate="print"/>
          <a:stretch>
            <a:fillRect/>
          </a:stretch>
        </p:blipFill>
        <p:spPr>
          <a:xfrm>
            <a:off x="8763000" y="6512328"/>
            <a:ext cx="257175" cy="180975"/>
          </a:xfrm>
          <a:prstGeom prst="rect">
            <a:avLst/>
          </a:prstGeom>
        </p:spPr>
      </p:pic>
      <p:pic>
        <p:nvPicPr>
          <p:cNvPr id="31" name="Picture 30" descr="008_03.png"/>
          <p:cNvPicPr>
            <a:picLocks noChangeAspect="1"/>
          </p:cNvPicPr>
          <p:nvPr/>
        </p:nvPicPr>
        <p:blipFill>
          <a:blip r:embed="rId9"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2000"/>
                                        <p:tgtEl>
                                          <p:spTgt spid="25"/>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2000"/>
                                        <p:tgtEl>
                                          <p:spTgt spid="26"/>
                                        </p:tgtEl>
                                      </p:cBhvr>
                                    </p:animEffect>
                                  </p:childTnLst>
                                </p:cTn>
                              </p:par>
                            </p:childTnLst>
                          </p:cTn>
                        </p:par>
                        <p:par>
                          <p:cTn id="18" fill="hold">
                            <p:stCondLst>
                              <p:cond delay="5000"/>
                            </p:stCondLst>
                            <p:childTnLst>
                              <p:par>
                                <p:cTn id="19" presetID="10"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2000"/>
                                        <p:tgtEl>
                                          <p:spTgt spid="28"/>
                                        </p:tgtEl>
                                      </p:cBhvr>
                                    </p:animEffect>
                                  </p:childTnLst>
                                </p:cTn>
                              </p:par>
                            </p:childTnLst>
                          </p:cTn>
                        </p:par>
                        <p:par>
                          <p:cTn id="22" fill="hold">
                            <p:stCondLst>
                              <p:cond delay="7000"/>
                            </p:stCondLst>
                            <p:childTnLst>
                              <p:par>
                                <p:cTn id="23" presetID="10" presetClass="entr" presetSubtype="0"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3352800" y="3657600"/>
            <a:ext cx="2286000" cy="2517577"/>
            <a:chOff x="3352800" y="3657600"/>
            <a:chExt cx="2286000" cy="2517577"/>
          </a:xfrm>
        </p:grpSpPr>
        <p:pic>
          <p:nvPicPr>
            <p:cNvPr id="1032" name="Picture 8" descr="C:\Documents and Settings\Ali\Desktop\images\social_network_icons\web Icons\web jin k  icons\blue-recycle-bin.png"/>
            <p:cNvPicPr>
              <a:picLocks noChangeAspect="1" noChangeArrowheads="1"/>
            </p:cNvPicPr>
            <p:nvPr/>
          </p:nvPicPr>
          <p:blipFill>
            <a:blip r:embed="rId3" cstate="print"/>
            <a:srcRect/>
            <a:stretch>
              <a:fillRect/>
            </a:stretch>
          </p:blipFill>
          <p:spPr bwMode="auto">
            <a:xfrm>
              <a:off x="3352800" y="3657600"/>
              <a:ext cx="2286000" cy="2286000"/>
            </a:xfrm>
            <a:prstGeom prst="rect">
              <a:avLst/>
            </a:prstGeom>
            <a:noFill/>
          </p:spPr>
        </p:pic>
        <p:sp>
          <p:nvSpPr>
            <p:cNvPr id="22" name="TextBox 21"/>
            <p:cNvSpPr txBox="1"/>
            <p:nvPr/>
          </p:nvSpPr>
          <p:spPr>
            <a:xfrm>
              <a:off x="3886200" y="5867400"/>
              <a:ext cx="1219200" cy="307777"/>
            </a:xfrm>
            <a:prstGeom prst="rect">
              <a:avLst/>
            </a:prstGeom>
            <a:noFill/>
          </p:spPr>
          <p:txBody>
            <a:bodyPr wrap="square" rtlCol="0">
              <a:spAutoFit/>
            </a:bodyPr>
            <a:lstStyle/>
            <a:p>
              <a:r>
                <a:rPr lang="en-US" sz="1400" b="1" dirty="0"/>
                <a:t>Trash Can</a:t>
              </a:r>
            </a:p>
          </p:txBody>
        </p:sp>
      </p:grpSp>
      <p:sp>
        <p:nvSpPr>
          <p:cNvPr id="12" name="Bent Arrow 11"/>
          <p:cNvSpPr/>
          <p:nvPr/>
        </p:nvSpPr>
        <p:spPr>
          <a:xfrm rot="5400000">
            <a:off x="2299476" y="2185769"/>
            <a:ext cx="1399735" cy="2514600"/>
          </a:xfrm>
          <a:prstGeom prst="bentArrow">
            <a:avLst>
              <a:gd name="adj1" fmla="val 8109"/>
              <a:gd name="adj2" fmla="val 8813"/>
              <a:gd name="adj3" fmla="val 11628"/>
              <a:gd name="adj4" fmla="val 465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Bent Arrow 13"/>
          <p:cNvSpPr/>
          <p:nvPr/>
        </p:nvSpPr>
        <p:spPr>
          <a:xfrm rot="16200000" flipH="1">
            <a:off x="5319932" y="1738533"/>
            <a:ext cx="1399735" cy="3352800"/>
          </a:xfrm>
          <a:prstGeom prst="bentArrow">
            <a:avLst>
              <a:gd name="adj1" fmla="val 8109"/>
              <a:gd name="adj2" fmla="val 8813"/>
              <a:gd name="adj3" fmla="val 11628"/>
              <a:gd name="adj4" fmla="val 465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2057400" y="2286000"/>
            <a:ext cx="2133600" cy="461665"/>
          </a:xfrm>
          <a:prstGeom prst="rect">
            <a:avLst/>
          </a:prstGeom>
          <a:noFill/>
        </p:spPr>
        <p:txBody>
          <a:bodyPr wrap="square" rtlCol="0">
            <a:spAutoFit/>
          </a:bodyPr>
          <a:lstStyle/>
          <a:p>
            <a:r>
              <a:rPr lang="en-US" sz="1200" dirty="0"/>
              <a:t>Throws confidential documents in trash</a:t>
            </a:r>
          </a:p>
        </p:txBody>
      </p:sp>
      <p:grpSp>
        <p:nvGrpSpPr>
          <p:cNvPr id="20" name="Group 19"/>
          <p:cNvGrpSpPr/>
          <p:nvPr/>
        </p:nvGrpSpPr>
        <p:grpSpPr>
          <a:xfrm>
            <a:off x="0" y="1752600"/>
            <a:ext cx="2032000" cy="2288977"/>
            <a:chOff x="0" y="1752600"/>
            <a:chExt cx="2032000" cy="2288977"/>
          </a:xfrm>
        </p:grpSpPr>
        <p:pic>
          <p:nvPicPr>
            <p:cNvPr id="1028" name="Picture 4" descr="C:\Documents and Settings\Ali\Desktop\images\social_network_icons\web Icons\avatar icons\Supervisor-256.png"/>
            <p:cNvPicPr>
              <a:picLocks noChangeAspect="1" noChangeArrowheads="1"/>
            </p:cNvPicPr>
            <p:nvPr/>
          </p:nvPicPr>
          <p:blipFill>
            <a:blip r:embed="rId4" cstate="print"/>
            <a:srcRect/>
            <a:stretch>
              <a:fillRect/>
            </a:stretch>
          </p:blipFill>
          <p:spPr bwMode="auto">
            <a:xfrm flipH="1">
              <a:off x="0" y="1752600"/>
              <a:ext cx="2032000" cy="2032000"/>
            </a:xfrm>
            <a:prstGeom prst="rect">
              <a:avLst/>
            </a:prstGeom>
            <a:noFill/>
          </p:spPr>
        </p:pic>
        <p:sp>
          <p:nvSpPr>
            <p:cNvPr id="18" name="TextBox 17"/>
            <p:cNvSpPr txBox="1"/>
            <p:nvPr/>
          </p:nvSpPr>
          <p:spPr>
            <a:xfrm>
              <a:off x="0" y="3733800"/>
              <a:ext cx="1752600" cy="307777"/>
            </a:xfrm>
            <a:prstGeom prst="rect">
              <a:avLst/>
            </a:prstGeom>
            <a:noFill/>
          </p:spPr>
          <p:txBody>
            <a:bodyPr wrap="square" rtlCol="0">
              <a:spAutoFit/>
            </a:bodyPr>
            <a:lstStyle/>
            <a:p>
              <a:pPr algn="ctr"/>
              <a:r>
                <a:rPr lang="en-US" sz="1400" b="1" dirty="0"/>
                <a:t>Employee</a:t>
              </a:r>
            </a:p>
          </p:txBody>
        </p:sp>
      </p:grpSp>
      <p:grpSp>
        <p:nvGrpSpPr>
          <p:cNvPr id="23" name="Group 22"/>
          <p:cNvGrpSpPr/>
          <p:nvPr/>
        </p:nvGrpSpPr>
        <p:grpSpPr>
          <a:xfrm>
            <a:off x="7377332" y="1752600"/>
            <a:ext cx="1752600" cy="2288977"/>
            <a:chOff x="7377332" y="1752600"/>
            <a:chExt cx="1752600" cy="2288977"/>
          </a:xfrm>
        </p:grpSpPr>
        <p:pic>
          <p:nvPicPr>
            <p:cNvPr id="1030" name="Picture 6" descr="C:\Documents and Settings\Ali\Desktop\ppt images\thief_256.png"/>
            <p:cNvPicPr>
              <a:picLocks noChangeAspect="1" noChangeArrowheads="1"/>
            </p:cNvPicPr>
            <p:nvPr/>
          </p:nvPicPr>
          <p:blipFill>
            <a:blip r:embed="rId5" cstate="print"/>
            <a:srcRect/>
            <a:stretch>
              <a:fillRect/>
            </a:stretch>
          </p:blipFill>
          <p:spPr bwMode="auto">
            <a:xfrm>
              <a:off x="7377332" y="1752600"/>
              <a:ext cx="1752600" cy="1752600"/>
            </a:xfrm>
            <a:prstGeom prst="rect">
              <a:avLst/>
            </a:prstGeom>
            <a:noFill/>
          </p:spPr>
        </p:pic>
        <p:sp>
          <p:nvSpPr>
            <p:cNvPr id="19" name="TextBox 18"/>
            <p:cNvSpPr txBox="1"/>
            <p:nvPr/>
          </p:nvSpPr>
          <p:spPr>
            <a:xfrm>
              <a:off x="7696200" y="3733800"/>
              <a:ext cx="1219200" cy="307777"/>
            </a:xfrm>
            <a:prstGeom prst="rect">
              <a:avLst/>
            </a:prstGeom>
            <a:noFill/>
          </p:spPr>
          <p:txBody>
            <a:bodyPr wrap="square" rtlCol="0">
              <a:spAutoFit/>
            </a:bodyPr>
            <a:lstStyle/>
            <a:p>
              <a:pPr algn="ctr"/>
              <a:r>
                <a:rPr lang="en-US" sz="1400" b="1" dirty="0"/>
                <a:t>Attacker</a:t>
              </a:r>
            </a:p>
          </p:txBody>
        </p:sp>
      </p:grpSp>
      <p:sp>
        <p:nvSpPr>
          <p:cNvPr id="21" name="TextBox 20"/>
          <p:cNvSpPr txBox="1"/>
          <p:nvPr/>
        </p:nvSpPr>
        <p:spPr>
          <a:xfrm>
            <a:off x="4800600" y="2281535"/>
            <a:ext cx="2743200" cy="461665"/>
          </a:xfrm>
          <a:prstGeom prst="rect">
            <a:avLst/>
          </a:prstGeom>
          <a:noFill/>
        </p:spPr>
        <p:txBody>
          <a:bodyPr wrap="square" rtlCol="0">
            <a:spAutoFit/>
          </a:bodyPr>
          <a:lstStyle/>
          <a:p>
            <a:r>
              <a:rPr lang="en-US" sz="1200" dirty="0"/>
              <a:t>Searches trash and finds confidential information</a:t>
            </a:r>
          </a:p>
        </p:txBody>
      </p:sp>
      <p:sp>
        <p:nvSpPr>
          <p:cNvPr id="13" name="Title 12"/>
          <p:cNvSpPr>
            <a:spLocks noGrp="1"/>
          </p:cNvSpPr>
          <p:nvPr>
            <p:ph type="title"/>
          </p:nvPr>
        </p:nvSpPr>
        <p:spPr/>
        <p:txBody>
          <a:bodyPr/>
          <a:lstStyle/>
          <a:p>
            <a:pPr lvl="0"/>
            <a:r>
              <a:rPr lang="en-US" dirty="0"/>
              <a:t>Scenario 1: Dumpster Diving</a:t>
            </a:r>
          </a:p>
        </p:txBody>
      </p:sp>
      <p:pic>
        <p:nvPicPr>
          <p:cNvPr id="30" name="Picture 29" descr="008_06.png">
            <a:hlinkClick r:id="rId6" action="ppaction://hlinkpres?slideindex=1&amp;slidetitle=Information Security Awareness Campaign"/>
          </p:cNvPr>
          <p:cNvPicPr>
            <a:picLocks noChangeAspect="1"/>
          </p:cNvPicPr>
          <p:nvPr/>
        </p:nvPicPr>
        <p:blipFill>
          <a:blip r:embed="rId7" cstate="print"/>
          <a:stretch>
            <a:fillRect/>
          </a:stretch>
        </p:blipFill>
        <p:spPr>
          <a:xfrm>
            <a:off x="8001000" y="6502803"/>
            <a:ext cx="200025" cy="200025"/>
          </a:xfrm>
          <a:prstGeom prst="rect">
            <a:avLst/>
          </a:prstGeom>
        </p:spPr>
      </p:pic>
      <p:pic>
        <p:nvPicPr>
          <p:cNvPr id="31" name="Picture 30" descr="007_03.gif"/>
          <p:cNvPicPr>
            <a:picLocks noChangeAspect="1"/>
          </p:cNvPicPr>
          <p:nvPr/>
        </p:nvPicPr>
        <p:blipFill>
          <a:blip r:embed="rId8" cstate="print"/>
          <a:stretch>
            <a:fillRect/>
          </a:stretch>
        </p:blipFill>
        <p:spPr>
          <a:xfrm>
            <a:off x="8382000" y="6512328"/>
            <a:ext cx="257175" cy="180975"/>
          </a:xfrm>
          <a:prstGeom prst="rect">
            <a:avLst/>
          </a:prstGeom>
        </p:spPr>
      </p:pic>
      <p:pic>
        <p:nvPicPr>
          <p:cNvPr id="32" name="Picture 31" descr="007_05.gif">
            <a:hlinkClick r:id="rId9" action="ppaction://hlinkpres?slideindex=9&amp;slidetitle=المخطط الأول: البحث في سلة المهملات"/>
          </p:cNvPr>
          <p:cNvPicPr>
            <a:picLocks noChangeAspect="1"/>
          </p:cNvPicPr>
          <p:nvPr/>
        </p:nvPicPr>
        <p:blipFill>
          <a:blip r:embed="rId10" cstate="print"/>
          <a:stretch>
            <a:fillRect/>
          </a:stretch>
        </p:blipFill>
        <p:spPr>
          <a:xfrm>
            <a:off x="8763000" y="6512328"/>
            <a:ext cx="257175" cy="180975"/>
          </a:xfrm>
          <a:prstGeom prst="rect">
            <a:avLst/>
          </a:prstGeom>
        </p:spPr>
      </p:pic>
      <p:pic>
        <p:nvPicPr>
          <p:cNvPr id="33" name="Picture 32" descr="008_03.png"/>
          <p:cNvPicPr>
            <a:picLocks noChangeAspect="1"/>
          </p:cNvPicPr>
          <p:nvPr/>
        </p:nvPicPr>
        <p:blipFill>
          <a:blip r:embed="rId11"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3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17"/>
                                        </p:tgtEl>
                                        <p:attrNameLst>
                                          <p:attrName>style.visibility</p:attrName>
                                        </p:attrNameLst>
                                      </p:cBhvr>
                                      <p:to>
                                        <p:strVal val="visible"/>
                                      </p:to>
                                    </p:set>
                                    <p:anim calcmode="discrete" valueType="clr">
                                      <p:cBhvr override="childStyle">
                                        <p:cTn id="1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7"/>
                                        </p:tgtEl>
                                        <p:attrNameLst>
                                          <p:attrName>fillcolor</p:attrName>
                                        </p:attrNameLst>
                                      </p:cBhvr>
                                      <p:tavLst>
                                        <p:tav tm="0">
                                          <p:val>
                                            <p:clrVal>
                                              <a:schemeClr val="accent2"/>
                                            </p:clrVal>
                                          </p:val>
                                        </p:tav>
                                        <p:tav tm="50000">
                                          <p:val>
                                            <p:clrVal>
                                              <a:schemeClr val="hlink"/>
                                            </p:clrVal>
                                          </p:val>
                                        </p:tav>
                                      </p:tavLst>
                                    </p:anim>
                                    <p:set>
                                      <p:cBhvr>
                                        <p:cTn id="17" dur="80"/>
                                        <p:tgtEl>
                                          <p:spTgt spid="17"/>
                                        </p:tgtEl>
                                        <p:attrNameLst>
                                          <p:attrName>fill.type</p:attrName>
                                        </p:attrNameLst>
                                      </p:cBhvr>
                                      <p:to>
                                        <p:strVal val="solid"/>
                                      </p:to>
                                    </p:set>
                                  </p:childTnLst>
                                </p:cTn>
                              </p:par>
                            </p:childTnLst>
                          </p:cTn>
                        </p:par>
                        <p:par>
                          <p:cTn id="18" fill="hold">
                            <p:stCondLst>
                              <p:cond delay="44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childTnLst>
                                </p:cTn>
                              </p:par>
                            </p:childTnLst>
                          </p:cTn>
                        </p:par>
                        <p:par>
                          <p:cTn id="22" fill="hold">
                            <p:stCondLst>
                              <p:cond delay="54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childTnLst>
                          </p:cTn>
                        </p:par>
                        <p:par>
                          <p:cTn id="26" fill="hold">
                            <p:stCondLst>
                              <p:cond delay="7400"/>
                            </p:stCondLst>
                            <p:childTnLst>
                              <p:par>
                                <p:cTn id="27" presetID="2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1000"/>
                                        <p:tgtEl>
                                          <p:spTgt spid="14"/>
                                        </p:tgtEl>
                                      </p:cBhvr>
                                    </p:animEffect>
                                  </p:childTnLst>
                                </p:cTn>
                              </p:par>
                            </p:childTnLst>
                          </p:cTn>
                        </p:par>
                        <p:par>
                          <p:cTn id="30" fill="hold">
                            <p:stCondLst>
                              <p:cond delay="8400"/>
                            </p:stCondLst>
                            <p:childTnLst>
                              <p:par>
                                <p:cTn id="31" presetID="27" presetClass="entr" presetSubtype="0" fill="hold" grpId="0" nodeType="afterEffect">
                                  <p:stCondLst>
                                    <p:cond delay="0"/>
                                  </p:stCondLst>
                                  <p:iterate type="lt">
                                    <p:tmPct val="50000"/>
                                  </p:iterate>
                                  <p:childTnLst>
                                    <p:set>
                                      <p:cBhvr>
                                        <p:cTn id="32" dur="1" fill="hold">
                                          <p:stCondLst>
                                            <p:cond delay="0"/>
                                          </p:stCondLst>
                                        </p:cTn>
                                        <p:tgtEl>
                                          <p:spTgt spid="21"/>
                                        </p:tgtEl>
                                        <p:attrNameLst>
                                          <p:attrName>style.visibility</p:attrName>
                                        </p:attrNameLst>
                                      </p:cBhvr>
                                      <p:to>
                                        <p:strVal val="visible"/>
                                      </p:to>
                                    </p:set>
                                    <p:anim calcmode="discrete" valueType="clr">
                                      <p:cBhvr override="childStyle">
                                        <p:cTn id="33"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21"/>
                                        </p:tgtEl>
                                        <p:attrNameLst>
                                          <p:attrName>fillcolor</p:attrName>
                                        </p:attrNameLst>
                                      </p:cBhvr>
                                      <p:tavLst>
                                        <p:tav tm="0">
                                          <p:val>
                                            <p:clrVal>
                                              <a:schemeClr val="accent2"/>
                                            </p:clrVal>
                                          </p:val>
                                        </p:tav>
                                        <p:tav tm="50000">
                                          <p:val>
                                            <p:clrVal>
                                              <a:schemeClr val="hlink"/>
                                            </p:clrVal>
                                          </p:val>
                                        </p:tav>
                                      </p:tavLst>
                                    </p:anim>
                                    <p:set>
                                      <p:cBhvr>
                                        <p:cTn id="35"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068" y="1143000"/>
            <a:ext cx="9144000" cy="4896728"/>
            <a:chOff x="-14068" y="990600"/>
            <a:chExt cx="9144000" cy="4896728"/>
          </a:xfrm>
        </p:grpSpPr>
        <p:pic>
          <p:nvPicPr>
            <p:cNvPr id="9" name="Picture 5" descr="C:\Documents and Settings\Ali\Desktop\at file A.I\lfjehjfed.png"/>
            <p:cNvPicPr>
              <a:picLocks noChangeAspect="1" noChangeArrowheads="1"/>
            </p:cNvPicPr>
            <p:nvPr/>
          </p:nvPicPr>
          <p:blipFill>
            <a:blip r:embed="rId3" cstate="print"/>
            <a:srcRect t="4938"/>
            <a:stretch>
              <a:fillRect/>
            </a:stretch>
          </p:blipFill>
          <p:spPr bwMode="auto">
            <a:xfrm>
              <a:off x="-14068" y="990600"/>
              <a:ext cx="9144000" cy="4086225"/>
            </a:xfrm>
            <a:prstGeom prst="rect">
              <a:avLst/>
            </a:prstGeom>
            <a:noFill/>
          </p:spPr>
        </p:pic>
        <p:pic>
          <p:nvPicPr>
            <p:cNvPr id="10" name="Picture 5" descr="C:\Documents and Settings\Ali\Desktop\at file A.I\lfjehjfed.png"/>
            <p:cNvPicPr>
              <a:picLocks noChangeAspect="1" noChangeArrowheads="1"/>
            </p:cNvPicPr>
            <p:nvPr/>
          </p:nvPicPr>
          <p:blipFill>
            <a:blip r:embed="rId3" cstate="print"/>
            <a:srcRect t="4938" b="72016"/>
            <a:stretch>
              <a:fillRect/>
            </a:stretch>
          </p:blipFill>
          <p:spPr bwMode="auto">
            <a:xfrm>
              <a:off x="-14068" y="4896728"/>
              <a:ext cx="9144000" cy="990600"/>
            </a:xfrm>
            <a:prstGeom prst="rect">
              <a:avLst/>
            </a:prstGeom>
            <a:noFill/>
          </p:spPr>
        </p:pic>
        <p:sp>
          <p:nvSpPr>
            <p:cNvPr id="16" name="TextBox 15"/>
            <p:cNvSpPr txBox="1"/>
            <p:nvPr/>
          </p:nvSpPr>
          <p:spPr>
            <a:xfrm>
              <a:off x="163423" y="1120587"/>
              <a:ext cx="724878"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chemeClr val="tx1">
                      <a:lumMod val="50000"/>
                      <a:lumOff val="50000"/>
                    </a:schemeClr>
                  </a:solidFill>
                  <a:uLnTx/>
                  <a:uFillTx/>
                  <a:latin typeface="Exo" pitchFamily="2" charset="0"/>
                </a:rPr>
                <a:t>01</a:t>
              </a:r>
            </a:p>
          </p:txBody>
        </p:sp>
        <p:sp>
          <p:nvSpPr>
            <p:cNvPr id="17" name="TextBox 16"/>
            <p:cNvSpPr txBox="1"/>
            <p:nvPr/>
          </p:nvSpPr>
          <p:spPr>
            <a:xfrm>
              <a:off x="104914" y="2085220"/>
              <a:ext cx="841897"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chemeClr val="tx1">
                      <a:lumMod val="50000"/>
                      <a:lumOff val="50000"/>
                    </a:schemeClr>
                  </a:solidFill>
                  <a:uLnTx/>
                  <a:uFillTx/>
                  <a:latin typeface="Exo" pitchFamily="2" charset="0"/>
                </a:rPr>
                <a:t>02</a:t>
              </a:r>
            </a:p>
          </p:txBody>
        </p:sp>
        <p:sp>
          <p:nvSpPr>
            <p:cNvPr id="18" name="TextBox 17"/>
            <p:cNvSpPr txBox="1"/>
            <p:nvPr/>
          </p:nvSpPr>
          <p:spPr>
            <a:xfrm>
              <a:off x="106517" y="3071336"/>
              <a:ext cx="838691"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chemeClr val="tx1">
                      <a:lumMod val="50000"/>
                      <a:lumOff val="50000"/>
                    </a:schemeClr>
                  </a:solidFill>
                  <a:uLnTx/>
                  <a:uFillTx/>
                  <a:latin typeface="Exo" pitchFamily="2" charset="0"/>
                </a:rPr>
                <a:t>03</a:t>
              </a:r>
            </a:p>
          </p:txBody>
        </p:sp>
        <p:sp>
          <p:nvSpPr>
            <p:cNvPr id="19" name="TextBox 18"/>
            <p:cNvSpPr txBox="1"/>
            <p:nvPr/>
          </p:nvSpPr>
          <p:spPr>
            <a:xfrm>
              <a:off x="96899" y="4061936"/>
              <a:ext cx="857927"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chemeClr val="tx1">
                      <a:lumMod val="50000"/>
                      <a:lumOff val="50000"/>
                    </a:schemeClr>
                  </a:solidFill>
                  <a:uLnTx/>
                  <a:uFillTx/>
                  <a:latin typeface="Exo" pitchFamily="2" charset="0"/>
                </a:rPr>
                <a:t>04</a:t>
              </a:r>
            </a:p>
          </p:txBody>
        </p:sp>
        <p:sp>
          <p:nvSpPr>
            <p:cNvPr id="20" name="TextBox 19"/>
            <p:cNvSpPr txBox="1"/>
            <p:nvPr/>
          </p:nvSpPr>
          <p:spPr>
            <a:xfrm>
              <a:off x="103311" y="5029200"/>
              <a:ext cx="845103" cy="73866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200" b="1" i="0" u="none" strike="noStrike" kern="0" cap="none" spc="0" normalizeH="0" baseline="0" noProof="0" dirty="0">
                  <a:ln>
                    <a:noFill/>
                  </a:ln>
                  <a:solidFill>
                    <a:schemeClr val="tx1">
                      <a:lumMod val="50000"/>
                      <a:lumOff val="50000"/>
                    </a:schemeClr>
                  </a:solidFill>
                  <a:uLnTx/>
                  <a:uFillTx/>
                  <a:latin typeface="Exo" pitchFamily="2" charset="0"/>
                </a:rPr>
                <a:t>05</a:t>
              </a:r>
            </a:p>
          </p:txBody>
        </p:sp>
        <p:sp>
          <p:nvSpPr>
            <p:cNvPr id="21" name="TextBox 20"/>
            <p:cNvSpPr txBox="1"/>
            <p:nvPr/>
          </p:nvSpPr>
          <p:spPr>
            <a:xfrm>
              <a:off x="1941180" y="1162928"/>
              <a:ext cx="6863811" cy="646331"/>
            </a:xfrm>
            <a:prstGeom prst="rect">
              <a:avLst/>
            </a:prstGeom>
            <a:noFill/>
          </p:spPr>
          <p:txBody>
            <a:bodyPr wrap="square" rtlCol="0">
              <a:spAutoFit/>
            </a:bodyPr>
            <a:lstStyle/>
            <a:p>
              <a:pPr algn="ctr"/>
              <a:r>
                <a:rPr lang="en-US" b="1" dirty="0">
                  <a:solidFill>
                    <a:schemeClr val="bg1"/>
                  </a:solidFill>
                </a:rPr>
                <a:t>The janitor is cleaning the office as usual, so you don’t think he is harmful</a:t>
              </a:r>
            </a:p>
          </p:txBody>
        </p:sp>
        <p:sp>
          <p:nvSpPr>
            <p:cNvPr id="22" name="TextBox 21"/>
            <p:cNvSpPr txBox="1"/>
            <p:nvPr/>
          </p:nvSpPr>
          <p:spPr>
            <a:xfrm>
              <a:off x="3547337" y="2272371"/>
              <a:ext cx="3651497" cy="369332"/>
            </a:xfrm>
            <a:prstGeom prst="rect">
              <a:avLst/>
            </a:prstGeom>
            <a:noFill/>
          </p:spPr>
          <p:txBody>
            <a:bodyPr wrap="none" rtlCol="0">
              <a:spAutoFit/>
            </a:bodyPr>
            <a:lstStyle/>
            <a:p>
              <a:r>
                <a:rPr lang="en-US" b="1" dirty="0">
                  <a:solidFill>
                    <a:schemeClr val="bg1"/>
                  </a:solidFill>
                </a:rPr>
                <a:t>You leave your office unattended </a:t>
              </a:r>
            </a:p>
          </p:txBody>
        </p:sp>
        <p:sp>
          <p:nvSpPr>
            <p:cNvPr id="23" name="TextBox 22"/>
            <p:cNvSpPr txBox="1"/>
            <p:nvPr/>
          </p:nvSpPr>
          <p:spPr>
            <a:xfrm>
              <a:off x="2028887" y="3078685"/>
              <a:ext cx="6688397" cy="646331"/>
            </a:xfrm>
            <a:prstGeom prst="rect">
              <a:avLst/>
            </a:prstGeom>
            <a:noFill/>
          </p:spPr>
          <p:txBody>
            <a:bodyPr wrap="square" rtlCol="0">
              <a:spAutoFit/>
            </a:bodyPr>
            <a:lstStyle/>
            <a:p>
              <a:pPr lvl="1" algn="ctr">
                <a:buClr>
                  <a:srgbClr val="FF0000"/>
                </a:buClr>
                <a:buSzPct val="50000"/>
                <a:defRPr/>
              </a:pPr>
              <a:r>
                <a:rPr lang="en-US" b="1" dirty="0">
                  <a:solidFill>
                    <a:schemeClr val="bg1"/>
                  </a:solidFill>
                  <a:sym typeface="Helvetica Neue Light" pitchFamily="-106" charset="0"/>
                </a:rPr>
                <a:t>The </a:t>
              </a:r>
              <a:r>
                <a:rPr lang="en-US" b="1" dirty="0">
                  <a:solidFill>
                    <a:schemeClr val="bg1"/>
                  </a:solidFill>
                </a:rPr>
                <a:t>j</a:t>
              </a:r>
              <a:r>
                <a:rPr lang="en-US" b="1" dirty="0">
                  <a:solidFill>
                    <a:schemeClr val="bg1"/>
                  </a:solidFill>
                  <a:sym typeface="Helvetica Neue Light" pitchFamily="-106" charset="0"/>
                </a:rPr>
                <a:t>anitor has access to your sensitive documents, and  he took some important documents</a:t>
              </a:r>
            </a:p>
          </p:txBody>
        </p:sp>
        <p:sp>
          <p:nvSpPr>
            <p:cNvPr id="24" name="TextBox 23"/>
            <p:cNvSpPr txBox="1"/>
            <p:nvPr/>
          </p:nvSpPr>
          <p:spPr>
            <a:xfrm>
              <a:off x="1676400" y="4210928"/>
              <a:ext cx="7393371" cy="369332"/>
            </a:xfrm>
            <a:prstGeom prst="rect">
              <a:avLst/>
            </a:prstGeom>
            <a:noFill/>
          </p:spPr>
          <p:txBody>
            <a:bodyPr wrap="none" rtlCol="0">
              <a:spAutoFit/>
            </a:bodyPr>
            <a:lstStyle/>
            <a:p>
              <a:r>
                <a:rPr lang="en-US" b="1" dirty="0"/>
                <a:t>That person wasn’t the janitor but a spy from a competitor company</a:t>
              </a:r>
            </a:p>
          </p:txBody>
        </p:sp>
        <p:sp>
          <p:nvSpPr>
            <p:cNvPr id="25" name="TextBox 24"/>
            <p:cNvSpPr txBox="1"/>
            <p:nvPr/>
          </p:nvSpPr>
          <p:spPr>
            <a:xfrm>
              <a:off x="2733581" y="5213196"/>
              <a:ext cx="5279009" cy="369332"/>
            </a:xfrm>
            <a:prstGeom prst="rect">
              <a:avLst/>
            </a:prstGeom>
            <a:noFill/>
          </p:spPr>
          <p:txBody>
            <a:bodyPr wrap="none" rtlCol="0">
              <a:spAutoFit/>
            </a:bodyPr>
            <a:lstStyle/>
            <a:p>
              <a:r>
                <a:rPr lang="en-US" b="1" dirty="0">
                  <a:solidFill>
                    <a:schemeClr val="bg1"/>
                  </a:solidFill>
                </a:rPr>
                <a:t>These documents went to a competitor company</a:t>
              </a:r>
            </a:p>
          </p:txBody>
        </p:sp>
      </p:grpSp>
      <p:sp>
        <p:nvSpPr>
          <p:cNvPr id="26" name="Title 25"/>
          <p:cNvSpPr>
            <a:spLocks noGrp="1"/>
          </p:cNvSpPr>
          <p:nvPr>
            <p:ph type="title"/>
          </p:nvPr>
        </p:nvSpPr>
        <p:spPr/>
        <p:txBody>
          <a:bodyPr/>
          <a:lstStyle/>
          <a:p>
            <a:r>
              <a:rPr lang="en-US" dirty="0"/>
              <a:t>Scenario 2: Strangers</a:t>
            </a:r>
          </a:p>
        </p:txBody>
      </p:sp>
      <p:sp>
        <p:nvSpPr>
          <p:cNvPr id="36" name="Rectangle 35"/>
          <p:cNvSpPr/>
          <p:nvPr/>
        </p:nvSpPr>
        <p:spPr>
          <a:xfrm>
            <a:off x="0" y="11430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0" y="2133600"/>
            <a:ext cx="91440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0" y="31242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0" y="4038600"/>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0" y="495300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008_06.png">
            <a:hlinkClick r:id="rId4" action="ppaction://hlinkpres?slideindex=1&amp;slidetitle=Information Security Awareness Campaign"/>
          </p:cNvPr>
          <p:cNvPicPr>
            <a:picLocks noChangeAspect="1"/>
          </p:cNvPicPr>
          <p:nvPr/>
        </p:nvPicPr>
        <p:blipFill>
          <a:blip r:embed="rId5" cstate="print"/>
          <a:stretch>
            <a:fillRect/>
          </a:stretch>
        </p:blipFill>
        <p:spPr>
          <a:xfrm>
            <a:off x="8001000" y="6502803"/>
            <a:ext cx="200025" cy="200025"/>
          </a:xfrm>
          <a:prstGeom prst="rect">
            <a:avLst/>
          </a:prstGeom>
        </p:spPr>
      </p:pic>
      <p:pic>
        <p:nvPicPr>
          <p:cNvPr id="29" name="Picture 28" descr="007_03.gif"/>
          <p:cNvPicPr>
            <a:picLocks noChangeAspect="1"/>
          </p:cNvPicPr>
          <p:nvPr/>
        </p:nvPicPr>
        <p:blipFill>
          <a:blip r:embed="rId6" cstate="print"/>
          <a:stretch>
            <a:fillRect/>
          </a:stretch>
        </p:blipFill>
        <p:spPr>
          <a:xfrm>
            <a:off x="8382000" y="6512328"/>
            <a:ext cx="257175" cy="180975"/>
          </a:xfrm>
          <a:prstGeom prst="rect">
            <a:avLst/>
          </a:prstGeom>
        </p:spPr>
      </p:pic>
      <p:pic>
        <p:nvPicPr>
          <p:cNvPr id="30" name="Picture 29" descr="007_05.gif">
            <a:hlinkClick r:id="rId7" action="ppaction://hlinkpres?slideindex=10&amp;slidetitle=المخطط الثاني: الغرباء"/>
          </p:cNvPr>
          <p:cNvPicPr>
            <a:picLocks noChangeAspect="1"/>
          </p:cNvPicPr>
          <p:nvPr/>
        </p:nvPicPr>
        <p:blipFill>
          <a:blip r:embed="rId8" cstate="print"/>
          <a:stretch>
            <a:fillRect/>
          </a:stretch>
        </p:blipFill>
        <p:spPr>
          <a:xfrm>
            <a:off x="8763000" y="6512328"/>
            <a:ext cx="257175" cy="180975"/>
          </a:xfrm>
          <a:prstGeom prst="rect">
            <a:avLst/>
          </a:prstGeom>
        </p:spPr>
      </p:pic>
      <p:pic>
        <p:nvPicPr>
          <p:cNvPr id="31" name="Picture 30" descr="008_03.png"/>
          <p:cNvPicPr>
            <a:picLocks noChangeAspect="1"/>
          </p:cNvPicPr>
          <p:nvPr/>
        </p:nvPicPr>
        <p:blipFill>
          <a:blip r:embed="rId9"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2" fill="hold" grpId="0" nodeType="afterEffect">
                                  <p:stCondLst>
                                    <p:cond delay="0"/>
                                  </p:stCondLst>
                                  <p:childTnLst>
                                    <p:animEffect transition="out" filter="slide(fromRight)">
                                      <p:cBhvr>
                                        <p:cTn id="6" dur="1000"/>
                                        <p:tgtEl>
                                          <p:spTgt spid="36"/>
                                        </p:tgtEl>
                                      </p:cBhvr>
                                    </p:animEffect>
                                    <p:set>
                                      <p:cBhvr>
                                        <p:cTn id="7" dur="1" fill="hold">
                                          <p:stCondLst>
                                            <p:cond delay="999"/>
                                          </p:stCondLst>
                                        </p:cTn>
                                        <p:tgtEl>
                                          <p:spTgt spid="36"/>
                                        </p:tgtEl>
                                        <p:attrNameLst>
                                          <p:attrName>style.visibility</p:attrName>
                                        </p:attrNameLst>
                                      </p:cBhvr>
                                      <p:to>
                                        <p:strVal val="hidden"/>
                                      </p:to>
                                    </p:set>
                                  </p:childTnLst>
                                </p:cTn>
                              </p:par>
                            </p:childTnLst>
                          </p:cTn>
                        </p:par>
                        <p:par>
                          <p:cTn id="8" fill="hold">
                            <p:stCondLst>
                              <p:cond delay="1000"/>
                            </p:stCondLst>
                            <p:childTnLst>
                              <p:par>
                                <p:cTn id="9" presetID="12" presetClass="exit" presetSubtype="2" fill="hold" grpId="0" nodeType="afterEffect">
                                  <p:stCondLst>
                                    <p:cond delay="0"/>
                                  </p:stCondLst>
                                  <p:childTnLst>
                                    <p:animEffect transition="out" filter="slide(fromRight)">
                                      <p:cBhvr>
                                        <p:cTn id="10" dur="1000"/>
                                        <p:tgtEl>
                                          <p:spTgt spid="37"/>
                                        </p:tgtEl>
                                      </p:cBhvr>
                                    </p:animEffect>
                                    <p:set>
                                      <p:cBhvr>
                                        <p:cTn id="11" dur="1" fill="hold">
                                          <p:stCondLst>
                                            <p:cond delay="999"/>
                                          </p:stCondLst>
                                        </p:cTn>
                                        <p:tgtEl>
                                          <p:spTgt spid="37"/>
                                        </p:tgtEl>
                                        <p:attrNameLst>
                                          <p:attrName>style.visibility</p:attrName>
                                        </p:attrNameLst>
                                      </p:cBhvr>
                                      <p:to>
                                        <p:strVal val="hidden"/>
                                      </p:to>
                                    </p:set>
                                  </p:childTnLst>
                                </p:cTn>
                              </p:par>
                            </p:childTnLst>
                          </p:cTn>
                        </p:par>
                        <p:par>
                          <p:cTn id="12" fill="hold">
                            <p:stCondLst>
                              <p:cond delay="2000"/>
                            </p:stCondLst>
                            <p:childTnLst>
                              <p:par>
                                <p:cTn id="13" presetID="12" presetClass="exit" presetSubtype="2" fill="hold" grpId="0" nodeType="afterEffect">
                                  <p:stCondLst>
                                    <p:cond delay="0"/>
                                  </p:stCondLst>
                                  <p:childTnLst>
                                    <p:animEffect transition="out" filter="slide(fromRight)">
                                      <p:cBhvr>
                                        <p:cTn id="14" dur="1000"/>
                                        <p:tgtEl>
                                          <p:spTgt spid="38"/>
                                        </p:tgtEl>
                                      </p:cBhvr>
                                    </p:animEffect>
                                    <p:set>
                                      <p:cBhvr>
                                        <p:cTn id="15" dur="1" fill="hold">
                                          <p:stCondLst>
                                            <p:cond delay="999"/>
                                          </p:stCondLst>
                                        </p:cTn>
                                        <p:tgtEl>
                                          <p:spTgt spid="38"/>
                                        </p:tgtEl>
                                        <p:attrNameLst>
                                          <p:attrName>style.visibility</p:attrName>
                                        </p:attrNameLst>
                                      </p:cBhvr>
                                      <p:to>
                                        <p:strVal val="hidden"/>
                                      </p:to>
                                    </p:set>
                                  </p:childTnLst>
                                </p:cTn>
                              </p:par>
                            </p:childTnLst>
                          </p:cTn>
                        </p:par>
                        <p:par>
                          <p:cTn id="16" fill="hold">
                            <p:stCondLst>
                              <p:cond delay="3000"/>
                            </p:stCondLst>
                            <p:childTnLst>
                              <p:par>
                                <p:cTn id="17" presetID="12" presetClass="exit" presetSubtype="2" fill="hold" grpId="0" nodeType="afterEffect">
                                  <p:stCondLst>
                                    <p:cond delay="0"/>
                                  </p:stCondLst>
                                  <p:childTnLst>
                                    <p:animEffect transition="out" filter="slide(fromRight)">
                                      <p:cBhvr>
                                        <p:cTn id="18" dur="1000"/>
                                        <p:tgtEl>
                                          <p:spTgt spid="39"/>
                                        </p:tgtEl>
                                      </p:cBhvr>
                                    </p:animEffect>
                                    <p:set>
                                      <p:cBhvr>
                                        <p:cTn id="19" dur="1" fill="hold">
                                          <p:stCondLst>
                                            <p:cond delay="999"/>
                                          </p:stCondLst>
                                        </p:cTn>
                                        <p:tgtEl>
                                          <p:spTgt spid="39"/>
                                        </p:tgtEl>
                                        <p:attrNameLst>
                                          <p:attrName>style.visibility</p:attrName>
                                        </p:attrNameLst>
                                      </p:cBhvr>
                                      <p:to>
                                        <p:strVal val="hidden"/>
                                      </p:to>
                                    </p:set>
                                  </p:childTnLst>
                                </p:cTn>
                              </p:par>
                            </p:childTnLst>
                          </p:cTn>
                        </p:par>
                        <p:par>
                          <p:cTn id="20" fill="hold">
                            <p:stCondLst>
                              <p:cond delay="4000"/>
                            </p:stCondLst>
                            <p:childTnLst>
                              <p:par>
                                <p:cTn id="21" presetID="12" presetClass="exit" presetSubtype="2" fill="hold" grpId="0" nodeType="afterEffect">
                                  <p:stCondLst>
                                    <p:cond delay="0"/>
                                  </p:stCondLst>
                                  <p:childTnLst>
                                    <p:animEffect transition="out" filter="slide(fromRight)">
                                      <p:cBhvr>
                                        <p:cTn id="22" dur="1000"/>
                                        <p:tgtEl>
                                          <p:spTgt spid="40"/>
                                        </p:tgtEl>
                                      </p:cBhvr>
                                    </p:animEffect>
                                    <p:set>
                                      <p:cBhvr>
                                        <p:cTn id="23" dur="1" fill="hold">
                                          <p:stCondLst>
                                            <p:cond delay="9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kabeer ali\Desktop\images\web images\what_we_do_bg.jpg"/>
          <p:cNvPicPr>
            <a:picLocks noChangeAspect="1" noChangeArrowheads="1"/>
          </p:cNvPicPr>
          <p:nvPr/>
        </p:nvPicPr>
        <p:blipFill>
          <a:blip r:embed="rId3" cstate="print"/>
          <a:srcRect l="5598" t="91380" r="10435"/>
          <a:stretch>
            <a:fillRect/>
          </a:stretch>
        </p:blipFill>
        <p:spPr bwMode="auto">
          <a:xfrm>
            <a:off x="0" y="2994138"/>
            <a:ext cx="9144000" cy="838200"/>
          </a:xfrm>
          <a:prstGeom prst="rect">
            <a:avLst/>
          </a:prstGeom>
          <a:noFill/>
          <a:effectLst>
            <a:outerShdw blurRad="50800" dist="38100" dir="2700000" algn="tl" rotWithShape="0">
              <a:prstClr val="black">
                <a:alpha val="40000"/>
              </a:prstClr>
            </a:outerShdw>
          </a:effectLst>
        </p:spPr>
      </p:pic>
      <p:pic>
        <p:nvPicPr>
          <p:cNvPr id="7" name="Picture 6" descr="C:\Documents and Settings\kabeer ali\Desktop\images\web images\what_we_do_bg.jpg"/>
          <p:cNvPicPr>
            <a:picLocks noChangeAspect="1" noChangeArrowheads="1"/>
          </p:cNvPicPr>
          <p:nvPr/>
        </p:nvPicPr>
        <p:blipFill>
          <a:blip r:embed="rId3" cstate="print"/>
          <a:srcRect l="5598" t="91380" r="10435"/>
          <a:stretch>
            <a:fillRect/>
          </a:stretch>
        </p:blipFill>
        <p:spPr bwMode="auto">
          <a:xfrm>
            <a:off x="0" y="5638800"/>
            <a:ext cx="9144000" cy="685800"/>
          </a:xfrm>
          <a:prstGeom prst="rect">
            <a:avLst/>
          </a:prstGeom>
          <a:noFill/>
        </p:spPr>
      </p:pic>
      <p:pic>
        <p:nvPicPr>
          <p:cNvPr id="2051" name="Picture 3" descr="C:\Documents and Settings\Ali\Desktop\Untitled-1.png"/>
          <p:cNvPicPr>
            <a:picLocks noChangeAspect="1" noChangeArrowheads="1"/>
          </p:cNvPicPr>
          <p:nvPr/>
        </p:nvPicPr>
        <p:blipFill>
          <a:blip r:embed="rId4" cstate="print"/>
          <a:srcRect/>
          <a:stretch>
            <a:fillRect/>
          </a:stretch>
        </p:blipFill>
        <p:spPr bwMode="auto">
          <a:xfrm>
            <a:off x="6858000" y="1295400"/>
            <a:ext cx="1862565" cy="2308338"/>
          </a:xfrm>
          <a:prstGeom prst="rect">
            <a:avLst/>
          </a:prstGeom>
          <a:noFill/>
          <a:effectLst>
            <a:outerShdw blurRad="50800" dist="38100" dir="5400000" algn="t" rotWithShape="0">
              <a:prstClr val="black">
                <a:alpha val="40000"/>
              </a:prstClr>
            </a:outerShdw>
          </a:effectLst>
        </p:spPr>
      </p:pic>
      <p:pic>
        <p:nvPicPr>
          <p:cNvPr id="2052" name="Picture 4" descr="C:\Documents and Settings\Ali\Desktop\image-ird-campaign-page-expenses copy.png"/>
          <p:cNvPicPr>
            <a:picLocks noChangeAspect="1" noChangeArrowheads="1"/>
          </p:cNvPicPr>
          <p:nvPr/>
        </p:nvPicPr>
        <p:blipFill>
          <a:blip r:embed="rId5" cstate="print"/>
          <a:srcRect/>
          <a:stretch>
            <a:fillRect/>
          </a:stretch>
        </p:blipFill>
        <p:spPr bwMode="auto">
          <a:xfrm>
            <a:off x="304800" y="1393938"/>
            <a:ext cx="4165600" cy="2413000"/>
          </a:xfrm>
          <a:prstGeom prst="rect">
            <a:avLst/>
          </a:prstGeom>
          <a:noFill/>
          <a:effectLst>
            <a:outerShdw blurRad="50800" dist="38100" dir="5400000" algn="t" rotWithShape="0">
              <a:prstClr val="black">
                <a:alpha val="40000"/>
              </a:prstClr>
            </a:outerShdw>
          </a:effectLst>
        </p:spPr>
      </p:pic>
      <p:pic>
        <p:nvPicPr>
          <p:cNvPr id="2054" name="Picture 6" descr="C:\Documents and Settings\Ali\Desktop\j2.png"/>
          <p:cNvPicPr>
            <a:picLocks noChangeAspect="1" noChangeArrowheads="1"/>
          </p:cNvPicPr>
          <p:nvPr/>
        </p:nvPicPr>
        <p:blipFill>
          <a:blip r:embed="rId6" cstate="print"/>
          <a:srcRect/>
          <a:stretch>
            <a:fillRect/>
          </a:stretch>
        </p:blipFill>
        <p:spPr bwMode="auto">
          <a:xfrm>
            <a:off x="76200" y="4066736"/>
            <a:ext cx="1690830" cy="2095500"/>
          </a:xfrm>
          <a:prstGeom prst="rect">
            <a:avLst/>
          </a:prstGeom>
          <a:noFill/>
          <a:effectLst>
            <a:outerShdw blurRad="50800" dist="38100" dir="2700000" algn="tl" rotWithShape="0">
              <a:prstClr val="black">
                <a:alpha val="40000"/>
              </a:prstClr>
            </a:outerShdw>
          </a:effectLst>
        </p:spPr>
      </p:pic>
      <p:pic>
        <p:nvPicPr>
          <p:cNvPr id="2055" name="Picture 7" descr="C:\Documents and Settings\Ali\Desktop\image-ird-campaign-page-expenses copy.png"/>
          <p:cNvPicPr>
            <a:picLocks noChangeAspect="1" noChangeArrowheads="1"/>
          </p:cNvPicPr>
          <p:nvPr/>
        </p:nvPicPr>
        <p:blipFill>
          <a:blip r:embed="rId7" cstate="print"/>
          <a:srcRect/>
          <a:stretch>
            <a:fillRect/>
          </a:stretch>
        </p:blipFill>
        <p:spPr bwMode="auto">
          <a:xfrm>
            <a:off x="1143000" y="4343400"/>
            <a:ext cx="3352800" cy="1828800"/>
          </a:xfrm>
          <a:prstGeom prst="rect">
            <a:avLst/>
          </a:prstGeom>
          <a:noFill/>
          <a:effectLst>
            <a:outerShdw blurRad="50800" dist="38100" dir="2700000" algn="tl" rotWithShape="0">
              <a:prstClr val="black">
                <a:alpha val="40000"/>
              </a:prstClr>
            </a:outerShdw>
          </a:effectLst>
        </p:spPr>
      </p:pic>
      <p:sp>
        <p:nvSpPr>
          <p:cNvPr id="14" name="TextBox 13"/>
          <p:cNvSpPr txBox="1"/>
          <p:nvPr/>
        </p:nvSpPr>
        <p:spPr>
          <a:xfrm>
            <a:off x="1524000" y="3962400"/>
            <a:ext cx="6629400" cy="307777"/>
          </a:xfrm>
          <a:prstGeom prst="rect">
            <a:avLst/>
          </a:prstGeom>
          <a:noFill/>
        </p:spPr>
        <p:txBody>
          <a:bodyPr wrap="square" rtlCol="0">
            <a:spAutoFit/>
          </a:bodyPr>
          <a:lstStyle/>
          <a:p>
            <a:r>
              <a:rPr lang="en-US" sz="1400" dirty="0"/>
              <a:t>Employee leaves office and janitor accesses her sensitive files</a:t>
            </a:r>
          </a:p>
        </p:txBody>
      </p:sp>
      <p:sp>
        <p:nvSpPr>
          <p:cNvPr id="10" name="Title 9"/>
          <p:cNvSpPr>
            <a:spLocks noGrp="1"/>
          </p:cNvSpPr>
          <p:nvPr>
            <p:ph type="title"/>
          </p:nvPr>
        </p:nvSpPr>
        <p:spPr/>
        <p:txBody>
          <a:bodyPr/>
          <a:lstStyle/>
          <a:p>
            <a:r>
              <a:rPr lang="en-US" dirty="0"/>
              <a:t>Scenario 2: Strangers</a:t>
            </a:r>
          </a:p>
        </p:txBody>
      </p:sp>
      <p:pic>
        <p:nvPicPr>
          <p:cNvPr id="18" name="Picture 17" descr="008_06.png">
            <a:hlinkClick r:id="rId8" action="ppaction://hlinkpres?slideindex=1&amp;slidetitle=Information Security Awareness Campaign"/>
          </p:cNvPr>
          <p:cNvPicPr>
            <a:picLocks noChangeAspect="1"/>
          </p:cNvPicPr>
          <p:nvPr/>
        </p:nvPicPr>
        <p:blipFill>
          <a:blip r:embed="rId9" cstate="print"/>
          <a:stretch>
            <a:fillRect/>
          </a:stretch>
        </p:blipFill>
        <p:spPr>
          <a:xfrm>
            <a:off x="8001000" y="6502803"/>
            <a:ext cx="200025" cy="200025"/>
          </a:xfrm>
          <a:prstGeom prst="rect">
            <a:avLst/>
          </a:prstGeom>
        </p:spPr>
      </p:pic>
      <p:pic>
        <p:nvPicPr>
          <p:cNvPr id="19" name="Picture 18" descr="007_03.gif"/>
          <p:cNvPicPr>
            <a:picLocks noChangeAspect="1"/>
          </p:cNvPicPr>
          <p:nvPr/>
        </p:nvPicPr>
        <p:blipFill>
          <a:blip r:embed="rId10" cstate="print"/>
          <a:stretch>
            <a:fillRect/>
          </a:stretch>
        </p:blipFill>
        <p:spPr>
          <a:xfrm>
            <a:off x="8382000" y="6512328"/>
            <a:ext cx="257175" cy="180975"/>
          </a:xfrm>
          <a:prstGeom prst="rect">
            <a:avLst/>
          </a:prstGeom>
        </p:spPr>
      </p:pic>
      <p:pic>
        <p:nvPicPr>
          <p:cNvPr id="20" name="Picture 19" descr="007_05.gif">
            <a:hlinkClick r:id="rId11" action="ppaction://hlinkpres?slideindex=11&amp;slidetitle=المخطط الثاني: الغرباء"/>
          </p:cNvPr>
          <p:cNvPicPr>
            <a:picLocks noChangeAspect="1"/>
          </p:cNvPicPr>
          <p:nvPr/>
        </p:nvPicPr>
        <p:blipFill>
          <a:blip r:embed="rId12" cstate="print"/>
          <a:stretch>
            <a:fillRect/>
          </a:stretch>
        </p:blipFill>
        <p:spPr>
          <a:xfrm>
            <a:off x="8763000" y="6512328"/>
            <a:ext cx="257175" cy="180975"/>
          </a:xfrm>
          <a:prstGeom prst="rect">
            <a:avLst/>
          </a:prstGeom>
        </p:spPr>
      </p:pic>
      <p:pic>
        <p:nvPicPr>
          <p:cNvPr id="21" name="Picture 20" descr="008_03.png"/>
          <p:cNvPicPr>
            <a:picLocks noChangeAspect="1"/>
          </p:cNvPicPr>
          <p:nvPr/>
        </p:nvPicPr>
        <p:blipFill>
          <a:blip r:embed="rId13"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 calcmode="lin" valueType="num">
                                      <p:cBhvr additive="base">
                                        <p:cTn id="11" dur="500" fill="hold"/>
                                        <p:tgtEl>
                                          <p:spTgt spid="2052"/>
                                        </p:tgtEl>
                                        <p:attrNameLst>
                                          <p:attrName>ppt_x</p:attrName>
                                        </p:attrNameLst>
                                      </p:cBhvr>
                                      <p:tavLst>
                                        <p:tav tm="0">
                                          <p:val>
                                            <p:strVal val="0-#ppt_w/2"/>
                                          </p:val>
                                        </p:tav>
                                        <p:tav tm="100000">
                                          <p:val>
                                            <p:strVal val="#ppt_x"/>
                                          </p:val>
                                        </p:tav>
                                      </p:tavLst>
                                    </p:anim>
                                    <p:anim calcmode="lin" valueType="num">
                                      <p:cBhvr additive="base">
                                        <p:cTn id="12" dur="500" fill="hold"/>
                                        <p:tgtEl>
                                          <p:spTgt spid="205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 calcmode="lin" valueType="num">
                                      <p:cBhvr additive="base">
                                        <p:cTn id="16" dur="500" fill="hold"/>
                                        <p:tgtEl>
                                          <p:spTgt spid="2051"/>
                                        </p:tgtEl>
                                        <p:attrNameLst>
                                          <p:attrName>ppt_x</p:attrName>
                                        </p:attrNameLst>
                                      </p:cBhvr>
                                      <p:tavLst>
                                        <p:tav tm="0">
                                          <p:val>
                                            <p:strVal val="1+#ppt_w/2"/>
                                          </p:val>
                                        </p:tav>
                                        <p:tav tm="100000">
                                          <p:val>
                                            <p:strVal val="#ppt_x"/>
                                          </p:val>
                                        </p:tav>
                                      </p:tavLst>
                                    </p:anim>
                                    <p:anim calcmode="lin" valueType="num">
                                      <p:cBhvr additive="base">
                                        <p:cTn id="17" dur="500" fill="hold"/>
                                        <p:tgtEl>
                                          <p:spTgt spid="205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Bottom)">
                                      <p:cBhvr>
                                        <p:cTn id="21" dur="500"/>
                                        <p:tgtEl>
                                          <p:spTgt spid="7"/>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0-#ppt_w/2"/>
                                          </p:val>
                                        </p:tav>
                                        <p:tav tm="100000">
                                          <p:val>
                                            <p:strVal val="#ppt_x"/>
                                          </p:val>
                                        </p:tav>
                                      </p:tavLst>
                                    </p:anim>
                                    <p:anim calcmode="lin" valueType="num">
                                      <p:cBhvr additive="base">
                                        <p:cTn id="26" dur="500" fill="hold"/>
                                        <p:tgtEl>
                                          <p:spTgt spid="2055"/>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4"/>
                                        </p:tgtEl>
                                        <p:attrNameLst>
                                          <p:attrName>style.visibility</p:attrName>
                                        </p:attrNameLst>
                                      </p:cBhvr>
                                      <p:to>
                                        <p:strVal val="visible"/>
                                      </p:to>
                                    </p:set>
                                    <p:anim calcmode="discrete" valueType="clr">
                                      <p:cBhvr override="childStyle">
                                        <p:cTn id="30"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4"/>
                                        </p:tgtEl>
                                        <p:attrNameLst>
                                          <p:attrName>fillcolor</p:attrName>
                                        </p:attrNameLst>
                                      </p:cBhvr>
                                      <p:tavLst>
                                        <p:tav tm="0">
                                          <p:val>
                                            <p:clrVal>
                                              <a:schemeClr val="accent2"/>
                                            </p:clrVal>
                                          </p:val>
                                        </p:tav>
                                        <p:tav tm="50000">
                                          <p:val>
                                            <p:clrVal>
                                              <a:schemeClr val="hlink"/>
                                            </p:clrVal>
                                          </p:val>
                                        </p:tav>
                                      </p:tavLst>
                                    </p:anim>
                                    <p:set>
                                      <p:cBhvr>
                                        <p:cTn id="32" dur="80"/>
                                        <p:tgtEl>
                                          <p:spTgt spid="14"/>
                                        </p:tgtEl>
                                        <p:attrNameLst>
                                          <p:attrName>fill.type</p:attrName>
                                        </p:attrNameLst>
                                      </p:cBhvr>
                                      <p:to>
                                        <p:strVal val="solid"/>
                                      </p:to>
                                    </p:set>
                                  </p:childTnLst>
                                </p:cTn>
                              </p:par>
                            </p:childTnLst>
                          </p:cTn>
                        </p:par>
                        <p:par>
                          <p:cTn id="33" fill="hold">
                            <p:stCondLst>
                              <p:cond delay="4740"/>
                            </p:stCondLst>
                            <p:childTnLst>
                              <p:par>
                                <p:cTn id="34" presetID="2" presetClass="entr" presetSubtype="8" fill="hold" nodeType="afterEffect">
                                  <p:stCondLst>
                                    <p:cond delay="0"/>
                                  </p:stCondLst>
                                  <p:childTnLst>
                                    <p:set>
                                      <p:cBhvr>
                                        <p:cTn id="35" dur="1" fill="hold">
                                          <p:stCondLst>
                                            <p:cond delay="0"/>
                                          </p:stCondLst>
                                        </p:cTn>
                                        <p:tgtEl>
                                          <p:spTgt spid="2054"/>
                                        </p:tgtEl>
                                        <p:attrNameLst>
                                          <p:attrName>style.visibility</p:attrName>
                                        </p:attrNameLst>
                                      </p:cBhvr>
                                      <p:to>
                                        <p:strVal val="visible"/>
                                      </p:to>
                                    </p:set>
                                    <p:anim calcmode="lin" valueType="num">
                                      <p:cBhvr additive="base">
                                        <p:cTn id="36" dur="500" fill="hold"/>
                                        <p:tgtEl>
                                          <p:spTgt spid="2054"/>
                                        </p:tgtEl>
                                        <p:attrNameLst>
                                          <p:attrName>ppt_x</p:attrName>
                                        </p:attrNameLst>
                                      </p:cBhvr>
                                      <p:tavLst>
                                        <p:tav tm="0">
                                          <p:val>
                                            <p:strVal val="0-#ppt_w/2"/>
                                          </p:val>
                                        </p:tav>
                                        <p:tav tm="100000">
                                          <p:val>
                                            <p:strVal val="#ppt_x"/>
                                          </p:val>
                                        </p:tav>
                                      </p:tavLst>
                                    </p:anim>
                                    <p:anim calcmode="lin" valueType="num">
                                      <p:cBhvr additive="base">
                                        <p:cTn id="37" dur="500" fill="hold"/>
                                        <p:tgtEl>
                                          <p:spTgt spid="20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495300" y="1142984"/>
            <a:ext cx="8115300" cy="1790700"/>
            <a:chOff x="495300" y="1142984"/>
            <a:chExt cx="8115300" cy="1790700"/>
          </a:xfrm>
        </p:grpSpPr>
        <p:pic>
          <p:nvPicPr>
            <p:cNvPr id="16" name="Picture 3" descr="C:\Documents and Settings\Ali\Desktop\Untitled-1 copy.png"/>
            <p:cNvPicPr>
              <a:picLocks noChangeAspect="1" noChangeArrowheads="1"/>
            </p:cNvPicPr>
            <p:nvPr/>
          </p:nvPicPr>
          <p:blipFill>
            <a:blip r:embed="rId3" cstate="print"/>
            <a:srcRect/>
            <a:stretch>
              <a:fillRect/>
            </a:stretch>
          </p:blipFill>
          <p:spPr bwMode="auto">
            <a:xfrm>
              <a:off x="495300" y="1142984"/>
              <a:ext cx="8115300" cy="1790700"/>
            </a:xfrm>
            <a:prstGeom prst="rect">
              <a:avLst/>
            </a:prstGeom>
            <a:noFill/>
          </p:spPr>
        </p:pic>
        <p:sp>
          <p:nvSpPr>
            <p:cNvPr id="17" name="TextBox 16"/>
            <p:cNvSpPr txBox="1"/>
            <p:nvPr/>
          </p:nvSpPr>
          <p:spPr>
            <a:xfrm>
              <a:off x="7229328" y="1333484"/>
              <a:ext cx="889987" cy="938719"/>
            </a:xfrm>
            <a:prstGeom prst="rect">
              <a:avLst/>
            </a:prstGeom>
            <a:noFill/>
          </p:spPr>
          <p:txBody>
            <a:bodyPr wrap="none" rtlCol="0">
              <a:spAutoFit/>
            </a:bodyPr>
            <a:lstStyle/>
            <a:p>
              <a:r>
                <a:rPr lang="en-US" sz="5500" b="1" dirty="0">
                  <a:solidFill>
                    <a:schemeClr val="bg1"/>
                  </a:solidFill>
                  <a:effectLst>
                    <a:outerShdw blurRad="38100" dist="38100" dir="2700000" algn="tl">
                      <a:srgbClr val="000000">
                        <a:alpha val="43137"/>
                      </a:srgbClr>
                    </a:outerShdw>
                  </a:effectLst>
                  <a:latin typeface="Exo" pitchFamily="2" charset="0"/>
                </a:rPr>
                <a:t>01</a:t>
              </a:r>
            </a:p>
          </p:txBody>
        </p:sp>
        <p:sp>
          <p:nvSpPr>
            <p:cNvPr id="24" name="Rectangle 23"/>
            <p:cNvSpPr/>
            <p:nvPr/>
          </p:nvSpPr>
          <p:spPr>
            <a:xfrm>
              <a:off x="732021" y="1456837"/>
              <a:ext cx="6250897" cy="646331"/>
            </a:xfrm>
            <a:prstGeom prst="rect">
              <a:avLst/>
            </a:prstGeom>
          </p:spPr>
          <p:txBody>
            <a:bodyPr wrap="square">
              <a:spAutoFit/>
            </a:bodyPr>
            <a:lstStyle/>
            <a:p>
              <a:pPr algn="ctr"/>
              <a:r>
                <a:rPr lang="en-US" b="1" dirty="0">
                  <a:latin typeface="Exo" pitchFamily="2" charset="0"/>
                </a:rPr>
                <a:t>You are entering your organization through the locked door using your access card</a:t>
              </a:r>
            </a:p>
          </p:txBody>
        </p:sp>
      </p:grpSp>
      <p:grpSp>
        <p:nvGrpSpPr>
          <p:cNvPr id="31" name="Group 30"/>
          <p:cNvGrpSpPr/>
          <p:nvPr/>
        </p:nvGrpSpPr>
        <p:grpSpPr>
          <a:xfrm>
            <a:off x="514350" y="2324084"/>
            <a:ext cx="8115300" cy="1790700"/>
            <a:chOff x="514350" y="2324084"/>
            <a:chExt cx="8115300" cy="1790700"/>
          </a:xfrm>
        </p:grpSpPr>
        <p:pic>
          <p:nvPicPr>
            <p:cNvPr id="20" name="Picture 6" descr="C:\Documents and Settings\Ali\Desktop\04.png"/>
            <p:cNvPicPr>
              <a:picLocks noChangeAspect="1" noChangeArrowheads="1"/>
            </p:cNvPicPr>
            <p:nvPr/>
          </p:nvPicPr>
          <p:blipFill>
            <a:blip r:embed="rId4" cstate="print"/>
            <a:srcRect/>
            <a:stretch>
              <a:fillRect/>
            </a:stretch>
          </p:blipFill>
          <p:spPr bwMode="auto">
            <a:xfrm>
              <a:off x="514350" y="2324084"/>
              <a:ext cx="8115300" cy="1790700"/>
            </a:xfrm>
            <a:prstGeom prst="rect">
              <a:avLst/>
            </a:prstGeom>
            <a:noFill/>
          </p:spPr>
        </p:pic>
        <p:sp>
          <p:nvSpPr>
            <p:cNvPr id="21" name="TextBox 20"/>
            <p:cNvSpPr txBox="1"/>
            <p:nvPr/>
          </p:nvSpPr>
          <p:spPr>
            <a:xfrm>
              <a:off x="7229328" y="2560487"/>
              <a:ext cx="1043876" cy="938719"/>
            </a:xfrm>
            <a:prstGeom prst="rect">
              <a:avLst/>
            </a:prstGeom>
            <a:noFill/>
          </p:spPr>
          <p:txBody>
            <a:bodyPr wrap="none" rtlCol="0">
              <a:spAutoFit/>
            </a:bodyPr>
            <a:lstStyle/>
            <a:p>
              <a:r>
                <a:rPr lang="en-US" sz="5500" b="1" dirty="0">
                  <a:solidFill>
                    <a:schemeClr val="bg1"/>
                  </a:solidFill>
                  <a:effectLst>
                    <a:outerShdw blurRad="38100" dist="38100" dir="2700000" algn="tl">
                      <a:srgbClr val="000000">
                        <a:alpha val="43137"/>
                      </a:srgbClr>
                    </a:outerShdw>
                  </a:effectLst>
                  <a:latin typeface="Exo" pitchFamily="2" charset="0"/>
                </a:rPr>
                <a:t>02</a:t>
              </a:r>
            </a:p>
          </p:txBody>
        </p:sp>
        <p:sp>
          <p:nvSpPr>
            <p:cNvPr id="25" name="Rectangle 24"/>
            <p:cNvSpPr/>
            <p:nvPr/>
          </p:nvSpPr>
          <p:spPr>
            <a:xfrm>
              <a:off x="709535" y="2846457"/>
              <a:ext cx="6295869" cy="369332"/>
            </a:xfrm>
            <a:prstGeom prst="rect">
              <a:avLst/>
            </a:prstGeom>
          </p:spPr>
          <p:txBody>
            <a:bodyPr wrap="square">
              <a:spAutoFit/>
            </a:bodyPr>
            <a:lstStyle/>
            <a:p>
              <a:pPr algn="ctr"/>
              <a:r>
                <a:rPr lang="en-US" b="1" dirty="0">
                  <a:latin typeface="Exo" pitchFamily="2" charset="0"/>
                </a:rPr>
                <a:t>Someone is behind you and just followed you in</a:t>
              </a:r>
            </a:p>
          </p:txBody>
        </p:sp>
      </p:grpSp>
      <p:grpSp>
        <p:nvGrpSpPr>
          <p:cNvPr id="32" name="Group 31"/>
          <p:cNvGrpSpPr/>
          <p:nvPr/>
        </p:nvGrpSpPr>
        <p:grpSpPr>
          <a:xfrm>
            <a:off x="514350" y="3583052"/>
            <a:ext cx="8115300" cy="1790700"/>
            <a:chOff x="514350" y="3583052"/>
            <a:chExt cx="8115300" cy="1790700"/>
          </a:xfrm>
        </p:grpSpPr>
        <p:pic>
          <p:nvPicPr>
            <p:cNvPr id="19" name="Picture 5" descr="C:\Documents and Settings\Ali\Desktop\03.png"/>
            <p:cNvPicPr>
              <a:picLocks noChangeAspect="1" noChangeArrowheads="1"/>
            </p:cNvPicPr>
            <p:nvPr/>
          </p:nvPicPr>
          <p:blipFill>
            <a:blip r:embed="rId5" cstate="print"/>
            <a:srcRect/>
            <a:stretch>
              <a:fillRect/>
            </a:stretch>
          </p:blipFill>
          <p:spPr bwMode="auto">
            <a:xfrm>
              <a:off x="514350" y="3583052"/>
              <a:ext cx="8115300" cy="1790700"/>
            </a:xfrm>
            <a:prstGeom prst="rect">
              <a:avLst/>
            </a:prstGeom>
            <a:noFill/>
          </p:spPr>
        </p:pic>
        <p:sp>
          <p:nvSpPr>
            <p:cNvPr id="22" name="TextBox 21"/>
            <p:cNvSpPr txBox="1"/>
            <p:nvPr/>
          </p:nvSpPr>
          <p:spPr>
            <a:xfrm>
              <a:off x="7229328" y="3818376"/>
              <a:ext cx="1040670" cy="938719"/>
            </a:xfrm>
            <a:prstGeom prst="rect">
              <a:avLst/>
            </a:prstGeom>
            <a:noFill/>
          </p:spPr>
          <p:txBody>
            <a:bodyPr wrap="none" rtlCol="0">
              <a:spAutoFit/>
            </a:bodyPr>
            <a:lstStyle/>
            <a:p>
              <a:r>
                <a:rPr lang="en-US" sz="5500" b="1" dirty="0">
                  <a:solidFill>
                    <a:schemeClr val="bg1"/>
                  </a:solidFill>
                  <a:effectLst>
                    <a:outerShdw blurRad="38100" dist="38100" dir="2700000" algn="tl">
                      <a:srgbClr val="000000">
                        <a:alpha val="43137"/>
                      </a:srgbClr>
                    </a:outerShdw>
                  </a:effectLst>
                  <a:latin typeface="Exo" pitchFamily="2" charset="0"/>
                </a:rPr>
                <a:t>03</a:t>
              </a:r>
            </a:p>
          </p:txBody>
        </p:sp>
        <p:sp>
          <p:nvSpPr>
            <p:cNvPr id="26" name="Rectangle 25"/>
            <p:cNvSpPr/>
            <p:nvPr/>
          </p:nvSpPr>
          <p:spPr>
            <a:xfrm>
              <a:off x="802746" y="3980313"/>
              <a:ext cx="6109447" cy="646331"/>
            </a:xfrm>
            <a:prstGeom prst="rect">
              <a:avLst/>
            </a:prstGeom>
          </p:spPr>
          <p:txBody>
            <a:bodyPr wrap="square">
              <a:spAutoFit/>
            </a:bodyPr>
            <a:lstStyle/>
            <a:p>
              <a:pPr algn="ctr"/>
              <a:r>
                <a:rPr lang="en-US" b="1" dirty="0">
                  <a:latin typeface="Exo" pitchFamily="2" charset="0"/>
                </a:rPr>
                <a:t>This person had access to the organization without using his access card</a:t>
              </a:r>
            </a:p>
          </p:txBody>
        </p:sp>
      </p:grpSp>
      <p:grpSp>
        <p:nvGrpSpPr>
          <p:cNvPr id="33" name="Group 32"/>
          <p:cNvGrpSpPr/>
          <p:nvPr/>
        </p:nvGrpSpPr>
        <p:grpSpPr>
          <a:xfrm>
            <a:off x="514350" y="4846048"/>
            <a:ext cx="8115300" cy="1790700"/>
            <a:chOff x="514350" y="4846048"/>
            <a:chExt cx="8115300" cy="1790700"/>
          </a:xfrm>
        </p:grpSpPr>
        <p:pic>
          <p:nvPicPr>
            <p:cNvPr id="9" name="Picture 4" descr="C:\Documents and Settings\Ali\Desktop\02.png"/>
            <p:cNvPicPr>
              <a:picLocks noChangeAspect="1" noChangeArrowheads="1"/>
            </p:cNvPicPr>
            <p:nvPr/>
          </p:nvPicPr>
          <p:blipFill>
            <a:blip r:embed="rId6" cstate="print"/>
            <a:srcRect/>
            <a:stretch>
              <a:fillRect/>
            </a:stretch>
          </p:blipFill>
          <p:spPr bwMode="auto">
            <a:xfrm>
              <a:off x="514350" y="4846048"/>
              <a:ext cx="8115300" cy="1790700"/>
            </a:xfrm>
            <a:prstGeom prst="rect">
              <a:avLst/>
            </a:prstGeom>
            <a:noFill/>
          </p:spPr>
        </p:pic>
        <p:sp>
          <p:nvSpPr>
            <p:cNvPr id="23" name="TextBox 22"/>
            <p:cNvSpPr txBox="1"/>
            <p:nvPr/>
          </p:nvSpPr>
          <p:spPr>
            <a:xfrm>
              <a:off x="7229328" y="5071245"/>
              <a:ext cx="1066318" cy="938719"/>
            </a:xfrm>
            <a:prstGeom prst="rect">
              <a:avLst/>
            </a:prstGeom>
            <a:noFill/>
          </p:spPr>
          <p:txBody>
            <a:bodyPr wrap="none" rtlCol="0">
              <a:spAutoFit/>
            </a:bodyPr>
            <a:lstStyle/>
            <a:p>
              <a:r>
                <a:rPr lang="en-US" sz="5500" b="1" dirty="0">
                  <a:solidFill>
                    <a:schemeClr val="bg1"/>
                  </a:solidFill>
                  <a:effectLst>
                    <a:outerShdw blurRad="38100" dist="38100" dir="2700000" algn="tl">
                      <a:srgbClr val="000000">
                        <a:alpha val="43137"/>
                      </a:srgbClr>
                    </a:outerShdw>
                  </a:effectLst>
                  <a:latin typeface="Exo" pitchFamily="2" charset="0"/>
                </a:rPr>
                <a:t>04</a:t>
              </a:r>
            </a:p>
          </p:txBody>
        </p:sp>
        <p:sp>
          <p:nvSpPr>
            <p:cNvPr id="27" name="Rectangle 26"/>
            <p:cNvSpPr/>
            <p:nvPr/>
          </p:nvSpPr>
          <p:spPr>
            <a:xfrm>
              <a:off x="719528" y="5242810"/>
              <a:ext cx="6275882" cy="646331"/>
            </a:xfrm>
            <a:prstGeom prst="rect">
              <a:avLst/>
            </a:prstGeom>
          </p:spPr>
          <p:txBody>
            <a:bodyPr wrap="square">
              <a:spAutoFit/>
            </a:bodyPr>
            <a:lstStyle/>
            <a:p>
              <a:pPr algn="ctr"/>
              <a:r>
                <a:rPr lang="en-US" b="1" dirty="0">
                  <a:latin typeface="Exo" pitchFamily="2" charset="0"/>
                </a:rPr>
                <a:t>That was a stranger that just followed you to have access to the organization.</a:t>
              </a:r>
            </a:p>
          </p:txBody>
        </p:sp>
      </p:grpSp>
      <p:sp>
        <p:nvSpPr>
          <p:cNvPr id="28" name="Title 27"/>
          <p:cNvSpPr>
            <a:spLocks noGrp="1"/>
          </p:cNvSpPr>
          <p:nvPr>
            <p:ph type="title"/>
          </p:nvPr>
        </p:nvSpPr>
        <p:spPr/>
        <p:txBody>
          <a:bodyPr/>
          <a:lstStyle/>
          <a:p>
            <a:r>
              <a:rPr lang="en-US"/>
              <a:t>Tailgating Attack</a:t>
            </a:r>
            <a:endParaRPr lang="en-US" dirty="0"/>
          </a:p>
        </p:txBody>
      </p:sp>
      <p:pic>
        <p:nvPicPr>
          <p:cNvPr id="34" name="Picture 33" descr="008_06.png">
            <a:hlinkClick r:id="rId7" action="ppaction://hlinkpres?slideindex=1&amp;slidetitle=Information Security Awareness Campaign"/>
          </p:cNvPr>
          <p:cNvPicPr>
            <a:picLocks noChangeAspect="1"/>
          </p:cNvPicPr>
          <p:nvPr/>
        </p:nvPicPr>
        <p:blipFill>
          <a:blip r:embed="rId8" cstate="print"/>
          <a:stretch>
            <a:fillRect/>
          </a:stretch>
        </p:blipFill>
        <p:spPr>
          <a:xfrm>
            <a:off x="8001000" y="6502803"/>
            <a:ext cx="200025" cy="200025"/>
          </a:xfrm>
          <a:prstGeom prst="rect">
            <a:avLst/>
          </a:prstGeom>
        </p:spPr>
      </p:pic>
      <p:pic>
        <p:nvPicPr>
          <p:cNvPr id="35" name="Picture 34" descr="007_03.gif"/>
          <p:cNvPicPr>
            <a:picLocks noChangeAspect="1"/>
          </p:cNvPicPr>
          <p:nvPr/>
        </p:nvPicPr>
        <p:blipFill>
          <a:blip r:embed="rId9" cstate="print"/>
          <a:stretch>
            <a:fillRect/>
          </a:stretch>
        </p:blipFill>
        <p:spPr>
          <a:xfrm>
            <a:off x="8382000" y="6512328"/>
            <a:ext cx="257175" cy="180975"/>
          </a:xfrm>
          <a:prstGeom prst="rect">
            <a:avLst/>
          </a:prstGeom>
        </p:spPr>
      </p:pic>
      <p:pic>
        <p:nvPicPr>
          <p:cNvPr id="37" name="Picture 36" descr="007_05.gif">
            <a:hlinkClick r:id="rId10" action="ppaction://hlinkpres?slideindex=13&amp;slidetitle=الهجوم من الخلف"/>
          </p:cNvPr>
          <p:cNvPicPr>
            <a:picLocks noChangeAspect="1"/>
          </p:cNvPicPr>
          <p:nvPr/>
        </p:nvPicPr>
        <p:blipFill>
          <a:blip r:embed="rId11" cstate="print"/>
          <a:stretch>
            <a:fillRect/>
          </a:stretch>
        </p:blipFill>
        <p:spPr>
          <a:xfrm>
            <a:off x="8763000" y="6512328"/>
            <a:ext cx="257175" cy="180975"/>
          </a:xfrm>
          <a:prstGeom prst="rect">
            <a:avLst/>
          </a:prstGeom>
        </p:spPr>
      </p:pic>
      <p:pic>
        <p:nvPicPr>
          <p:cNvPr id="38" name="Picture 37" descr="008_03.png"/>
          <p:cNvPicPr>
            <a:picLocks noChangeAspect="1"/>
          </p:cNvPicPr>
          <p:nvPr/>
        </p:nvPicPr>
        <p:blipFill>
          <a:blip r:embed="rId12" cstate="print"/>
          <a:stretch>
            <a:fillRect/>
          </a:stretch>
        </p:blipFill>
        <p:spPr>
          <a:xfrm>
            <a:off x="8305800" y="6426603"/>
            <a:ext cx="19050" cy="304800"/>
          </a:xfrm>
          <a:prstGeom prst="rect">
            <a:avLst/>
          </a:prstGeom>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900" decel="100000" fill="hold"/>
                                        <p:tgtEl>
                                          <p:spTgt spid="3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900" decel="100000" fill="hold"/>
                                        <p:tgtEl>
                                          <p:spTgt spid="33"/>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CERT">
      <a:majorFont>
        <a:latin typeface="Exo"/>
        <a:ea typeface=""/>
        <a:cs typeface=""/>
      </a:majorFont>
      <a:minorFont>
        <a:latin typeface="Ex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TotalTime>
  <Words>1234</Words>
  <Application>Microsoft Office PowerPoint</Application>
  <PresentationFormat>On-screen Show (4:3)</PresentationFormat>
  <Paragraphs>178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Exo</vt:lpstr>
      <vt:lpstr>Exo</vt:lpstr>
      <vt:lpstr>Helvetica Neue Light</vt:lpstr>
      <vt:lpstr>1_Office Theme</vt:lpstr>
      <vt:lpstr>Information Security Awareness Campaign</vt:lpstr>
      <vt:lpstr>Physical Security</vt:lpstr>
      <vt:lpstr>Physical Security Threats </vt:lpstr>
      <vt:lpstr>Physical Security Threats </vt:lpstr>
      <vt:lpstr>Scenario 1: Dumpster Diving</vt:lpstr>
      <vt:lpstr>Scenario 1: Dumpster Diving</vt:lpstr>
      <vt:lpstr>Scenario 2: Strangers</vt:lpstr>
      <vt:lpstr>Scenario 2: Strangers</vt:lpstr>
      <vt:lpstr>Tailgating Attack</vt:lpstr>
      <vt:lpstr>Crime Prevention Through Environmental Design</vt:lpstr>
      <vt:lpstr>PowerPoint Presentation</vt:lpstr>
      <vt:lpstr>Perimeter Security</vt:lpstr>
      <vt:lpstr>Perimeter Security</vt:lpstr>
      <vt:lpstr>How to Protect Your Organization </vt:lpstr>
      <vt:lpstr>How to Protect your Organization</vt:lpstr>
      <vt:lpstr>How to Ensure Physical Security </vt:lpstr>
      <vt:lpstr>Questions</vt:lpstr>
    </vt:vector>
  </TitlesOfParts>
  <Company>Rewterz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Dinar Ansari</dc:creator>
  <cp:lastModifiedBy>Abdalla Mohamed Abdelrahman Al Zarooni</cp:lastModifiedBy>
  <cp:revision>157</cp:revision>
  <dcterms:created xsi:type="dcterms:W3CDTF">2013-12-03T13:10:21Z</dcterms:created>
  <dcterms:modified xsi:type="dcterms:W3CDTF">2021-10-20T05:14:34Z</dcterms:modified>
</cp:coreProperties>
</file>